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15"/>
  </p:handoutMasterIdLst>
  <p:sldIdLst>
    <p:sldId id="266" r:id="rId2"/>
    <p:sldId id="260" r:id="rId3"/>
    <p:sldId id="267" r:id="rId4"/>
    <p:sldId id="268" r:id="rId5"/>
    <p:sldId id="269" r:id="rId6"/>
    <p:sldId id="261" r:id="rId7"/>
    <p:sldId id="262" r:id="rId8"/>
    <p:sldId id="263" r:id="rId9"/>
    <p:sldId id="270" r:id="rId10"/>
    <p:sldId id="264" r:id="rId11"/>
    <p:sldId id="271" r:id="rId12"/>
    <p:sldId id="272" r:id="rId13"/>
    <p:sldId id="265" r:id="rId14"/>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53" autoAdjust="0"/>
  </p:normalViewPr>
  <p:slideViewPr>
    <p:cSldViewPr>
      <p:cViewPr varScale="1">
        <p:scale>
          <a:sx n="111" d="100"/>
          <a:sy n="111" d="100"/>
        </p:scale>
        <p:origin x="-161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INFO\OS\LVO\Kaspar\Aastaaruanded\Rev_kom_ylevaade\2012_oktoober\MER%2001.10.2012.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INFO\OS\LVO\Kaspar\Aastaaruanded\Rev_kom_ylevaade\2012_oktoober\MER%2001.10.2012.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INFO\OS\LVO\Kaspar\Aastaaruanded\Rev_kom_ylevaade\2012_oktoober\joonised%202012.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INFO\OS\LVO\Kaspar\Aastaaruanded\Rev_kom_ylevaade\2012_oktoober\joonised%202012.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Sheet1!$A$11</c:f>
              <c:strCache>
                <c:ptCount val="1"/>
                <c:pt idx="0">
                  <c:v>Üürilepingud </c:v>
                </c:pt>
              </c:strCache>
            </c:strRef>
          </c:tx>
          <c:invertIfNegative val="0"/>
          <c:cat>
            <c:strRef>
              <c:f>Sheet1!$B$10:$K$10</c:f>
              <c:strCache>
                <c:ptCount val="10"/>
                <c:pt idx="0">
                  <c:v>2003</c:v>
                </c:pt>
                <c:pt idx="1">
                  <c:v>2004</c:v>
                </c:pt>
                <c:pt idx="2">
                  <c:v>2005</c:v>
                </c:pt>
                <c:pt idx="3">
                  <c:v>2006</c:v>
                </c:pt>
                <c:pt idx="4">
                  <c:v>2007</c:v>
                </c:pt>
                <c:pt idx="5">
                  <c:v>2008</c:v>
                </c:pt>
                <c:pt idx="6">
                  <c:v>2009</c:v>
                </c:pt>
                <c:pt idx="7">
                  <c:v>2010</c:v>
                </c:pt>
                <c:pt idx="8">
                  <c:v>2011</c:v>
                </c:pt>
                <c:pt idx="9">
                  <c:v>2012*</c:v>
                </c:pt>
              </c:strCache>
            </c:strRef>
          </c:cat>
          <c:val>
            <c:numRef>
              <c:f>Sheet1!$B$11:$K$11</c:f>
              <c:numCache>
                <c:formatCode>General</c:formatCode>
                <c:ptCount val="10"/>
                <c:pt idx="0">
                  <c:v>135</c:v>
                </c:pt>
                <c:pt idx="1">
                  <c:v>140</c:v>
                </c:pt>
                <c:pt idx="2">
                  <c:v>163</c:v>
                </c:pt>
                <c:pt idx="3">
                  <c:v>163</c:v>
                </c:pt>
                <c:pt idx="4">
                  <c:v>170</c:v>
                </c:pt>
                <c:pt idx="5">
                  <c:v>166</c:v>
                </c:pt>
                <c:pt idx="6">
                  <c:v>159</c:v>
                </c:pt>
                <c:pt idx="7">
                  <c:v>159</c:v>
                </c:pt>
                <c:pt idx="8">
                  <c:v>161</c:v>
                </c:pt>
                <c:pt idx="9">
                  <c:v>150</c:v>
                </c:pt>
              </c:numCache>
            </c:numRef>
          </c:val>
        </c:ser>
        <c:ser>
          <c:idx val="1"/>
          <c:order val="1"/>
          <c:tx>
            <c:strRef>
              <c:f>Sheet1!$A$12</c:f>
              <c:strCache>
                <c:ptCount val="1"/>
                <c:pt idx="0">
                  <c:v>Tasuta </c:v>
                </c:pt>
              </c:strCache>
            </c:strRef>
          </c:tx>
          <c:invertIfNegative val="0"/>
          <c:cat>
            <c:strRef>
              <c:f>Sheet1!$B$10:$K$10</c:f>
              <c:strCache>
                <c:ptCount val="10"/>
                <c:pt idx="0">
                  <c:v>2003</c:v>
                </c:pt>
                <c:pt idx="1">
                  <c:v>2004</c:v>
                </c:pt>
                <c:pt idx="2">
                  <c:v>2005</c:v>
                </c:pt>
                <c:pt idx="3">
                  <c:v>2006</c:v>
                </c:pt>
                <c:pt idx="4">
                  <c:v>2007</c:v>
                </c:pt>
                <c:pt idx="5">
                  <c:v>2008</c:v>
                </c:pt>
                <c:pt idx="6">
                  <c:v>2009</c:v>
                </c:pt>
                <c:pt idx="7">
                  <c:v>2010</c:v>
                </c:pt>
                <c:pt idx="8">
                  <c:v>2011</c:v>
                </c:pt>
                <c:pt idx="9">
                  <c:v>2012*</c:v>
                </c:pt>
              </c:strCache>
            </c:strRef>
          </c:cat>
          <c:val>
            <c:numRef>
              <c:f>Sheet1!$B$12:$K$12</c:f>
              <c:numCache>
                <c:formatCode>General</c:formatCode>
                <c:ptCount val="10"/>
                <c:pt idx="0">
                  <c:v>26</c:v>
                </c:pt>
                <c:pt idx="1">
                  <c:v>31</c:v>
                </c:pt>
                <c:pt idx="2">
                  <c:v>33</c:v>
                </c:pt>
                <c:pt idx="3">
                  <c:v>45</c:v>
                </c:pt>
                <c:pt idx="4">
                  <c:v>48</c:v>
                </c:pt>
                <c:pt idx="5">
                  <c:v>52</c:v>
                </c:pt>
                <c:pt idx="6">
                  <c:v>49</c:v>
                </c:pt>
                <c:pt idx="7">
                  <c:v>49</c:v>
                </c:pt>
                <c:pt idx="8">
                  <c:v>49</c:v>
                </c:pt>
                <c:pt idx="9">
                  <c:v>49</c:v>
                </c:pt>
              </c:numCache>
            </c:numRef>
          </c:val>
        </c:ser>
        <c:dLbls>
          <c:showLegendKey val="0"/>
          <c:showVal val="1"/>
          <c:showCatName val="0"/>
          <c:showSerName val="0"/>
          <c:showPercent val="0"/>
          <c:showBubbleSize val="0"/>
        </c:dLbls>
        <c:gapWidth val="75"/>
        <c:shape val="box"/>
        <c:axId val="138151040"/>
        <c:axId val="138152576"/>
        <c:axId val="0"/>
      </c:bar3DChart>
      <c:catAx>
        <c:axId val="138151040"/>
        <c:scaling>
          <c:orientation val="minMax"/>
        </c:scaling>
        <c:delete val="0"/>
        <c:axPos val="b"/>
        <c:majorTickMark val="none"/>
        <c:minorTickMark val="none"/>
        <c:tickLblPos val="nextTo"/>
        <c:crossAx val="138152576"/>
        <c:crosses val="autoZero"/>
        <c:auto val="1"/>
        <c:lblAlgn val="ctr"/>
        <c:lblOffset val="100"/>
        <c:noMultiLvlLbl val="0"/>
      </c:catAx>
      <c:valAx>
        <c:axId val="138152576"/>
        <c:scaling>
          <c:orientation val="minMax"/>
        </c:scaling>
        <c:delete val="0"/>
        <c:axPos val="l"/>
        <c:numFmt formatCode="General" sourceLinked="1"/>
        <c:majorTickMark val="none"/>
        <c:minorTickMark val="none"/>
        <c:tickLblPos val="nextTo"/>
        <c:crossAx val="138151040"/>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Sheet1!$A$17</c:f>
              <c:strCache>
                <c:ptCount val="1"/>
                <c:pt idx="0">
                  <c:v>Üürilepingud </c:v>
                </c:pt>
              </c:strCache>
            </c:strRef>
          </c:tx>
          <c:invertIfNegative val="0"/>
          <c:cat>
            <c:strRef>
              <c:f>Sheet1!$B$16:$K$16</c:f>
              <c:strCache>
                <c:ptCount val="10"/>
                <c:pt idx="0">
                  <c:v>2003</c:v>
                </c:pt>
                <c:pt idx="1">
                  <c:v>2004</c:v>
                </c:pt>
                <c:pt idx="2">
                  <c:v>2005</c:v>
                </c:pt>
                <c:pt idx="3">
                  <c:v>2006</c:v>
                </c:pt>
                <c:pt idx="4">
                  <c:v>2007</c:v>
                </c:pt>
                <c:pt idx="5">
                  <c:v>2008</c:v>
                </c:pt>
                <c:pt idx="6">
                  <c:v>2009</c:v>
                </c:pt>
                <c:pt idx="7">
                  <c:v>2010</c:v>
                </c:pt>
                <c:pt idx="8">
                  <c:v>2011</c:v>
                </c:pt>
                <c:pt idx="9">
                  <c:v>2012*</c:v>
                </c:pt>
              </c:strCache>
            </c:strRef>
          </c:cat>
          <c:val>
            <c:numRef>
              <c:f>Sheet1!$B$17:$K$17</c:f>
              <c:numCache>
                <c:formatCode>#,##0</c:formatCode>
                <c:ptCount val="10"/>
                <c:pt idx="0">
                  <c:v>24381</c:v>
                </c:pt>
                <c:pt idx="1">
                  <c:v>25243</c:v>
                </c:pt>
                <c:pt idx="2">
                  <c:v>33580</c:v>
                </c:pt>
                <c:pt idx="3">
                  <c:v>32317</c:v>
                </c:pt>
                <c:pt idx="4">
                  <c:v>33834</c:v>
                </c:pt>
                <c:pt idx="5">
                  <c:v>37776</c:v>
                </c:pt>
                <c:pt idx="6">
                  <c:v>39070</c:v>
                </c:pt>
                <c:pt idx="7">
                  <c:v>41344</c:v>
                </c:pt>
                <c:pt idx="8">
                  <c:v>38268</c:v>
                </c:pt>
                <c:pt idx="9">
                  <c:v>36720.699999999997</c:v>
                </c:pt>
              </c:numCache>
            </c:numRef>
          </c:val>
        </c:ser>
        <c:ser>
          <c:idx val="1"/>
          <c:order val="1"/>
          <c:tx>
            <c:strRef>
              <c:f>Sheet1!$A$18</c:f>
              <c:strCache>
                <c:ptCount val="1"/>
                <c:pt idx="0">
                  <c:v>Tasuta </c:v>
                </c:pt>
              </c:strCache>
            </c:strRef>
          </c:tx>
          <c:invertIfNegative val="0"/>
          <c:cat>
            <c:strRef>
              <c:f>Sheet1!$B$16:$K$16</c:f>
              <c:strCache>
                <c:ptCount val="10"/>
                <c:pt idx="0">
                  <c:v>2003</c:v>
                </c:pt>
                <c:pt idx="1">
                  <c:v>2004</c:v>
                </c:pt>
                <c:pt idx="2">
                  <c:v>2005</c:v>
                </c:pt>
                <c:pt idx="3">
                  <c:v>2006</c:v>
                </c:pt>
                <c:pt idx="4">
                  <c:v>2007</c:v>
                </c:pt>
                <c:pt idx="5">
                  <c:v>2008</c:v>
                </c:pt>
                <c:pt idx="6">
                  <c:v>2009</c:v>
                </c:pt>
                <c:pt idx="7">
                  <c:v>2010</c:v>
                </c:pt>
                <c:pt idx="8">
                  <c:v>2011</c:v>
                </c:pt>
                <c:pt idx="9">
                  <c:v>2012*</c:v>
                </c:pt>
              </c:strCache>
            </c:strRef>
          </c:cat>
          <c:val>
            <c:numRef>
              <c:f>Sheet1!$B$18:$K$18</c:f>
              <c:numCache>
                <c:formatCode>#,##0</c:formatCode>
                <c:ptCount val="10"/>
                <c:pt idx="0">
                  <c:v>15269</c:v>
                </c:pt>
                <c:pt idx="1">
                  <c:v>19002</c:v>
                </c:pt>
                <c:pt idx="2">
                  <c:v>16087</c:v>
                </c:pt>
                <c:pt idx="3">
                  <c:v>30603</c:v>
                </c:pt>
                <c:pt idx="4">
                  <c:v>32013</c:v>
                </c:pt>
                <c:pt idx="5">
                  <c:v>39105</c:v>
                </c:pt>
                <c:pt idx="6">
                  <c:v>38837</c:v>
                </c:pt>
                <c:pt idx="7">
                  <c:v>36781</c:v>
                </c:pt>
                <c:pt idx="8">
                  <c:v>42621</c:v>
                </c:pt>
                <c:pt idx="9">
                  <c:v>40930.900000000009</c:v>
                </c:pt>
              </c:numCache>
            </c:numRef>
          </c:val>
        </c:ser>
        <c:dLbls>
          <c:showLegendKey val="0"/>
          <c:showVal val="1"/>
          <c:showCatName val="0"/>
          <c:showSerName val="0"/>
          <c:showPercent val="0"/>
          <c:showBubbleSize val="0"/>
        </c:dLbls>
        <c:gapWidth val="75"/>
        <c:shape val="box"/>
        <c:axId val="138652288"/>
        <c:axId val="138670464"/>
        <c:axId val="0"/>
      </c:bar3DChart>
      <c:catAx>
        <c:axId val="138652288"/>
        <c:scaling>
          <c:orientation val="minMax"/>
        </c:scaling>
        <c:delete val="0"/>
        <c:axPos val="b"/>
        <c:majorTickMark val="none"/>
        <c:minorTickMark val="none"/>
        <c:tickLblPos val="nextTo"/>
        <c:crossAx val="138670464"/>
        <c:crosses val="autoZero"/>
        <c:auto val="1"/>
        <c:lblAlgn val="ctr"/>
        <c:lblOffset val="100"/>
        <c:noMultiLvlLbl val="0"/>
      </c:catAx>
      <c:valAx>
        <c:axId val="138670464"/>
        <c:scaling>
          <c:orientation val="minMax"/>
        </c:scaling>
        <c:delete val="0"/>
        <c:axPos val="l"/>
        <c:numFmt formatCode="#,##0" sourceLinked="1"/>
        <c:majorTickMark val="none"/>
        <c:minorTickMark val="none"/>
        <c:tickLblPos val="nextTo"/>
        <c:crossAx val="138652288"/>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Leht3!$B$14</c:f>
              <c:strCache>
                <c:ptCount val="1"/>
                <c:pt idx="0">
                  <c:v>Arvestuslik üürisumma koos viivistega  </c:v>
                </c:pt>
              </c:strCache>
            </c:strRef>
          </c:tx>
          <c:invertIfNegative val="0"/>
          <c:cat>
            <c:strRef>
              <c:f>Leht3!$C$13:$H$13</c:f>
              <c:strCache>
                <c:ptCount val="6"/>
                <c:pt idx="0">
                  <c:v>2007.a  </c:v>
                </c:pt>
                <c:pt idx="1">
                  <c:v>2008.a  </c:v>
                </c:pt>
                <c:pt idx="2">
                  <c:v>2009.a  </c:v>
                </c:pt>
                <c:pt idx="3">
                  <c:v>2010.a  </c:v>
                </c:pt>
                <c:pt idx="4">
                  <c:v>2011.a  </c:v>
                </c:pt>
                <c:pt idx="5">
                  <c:v>2012.a  </c:v>
                </c:pt>
              </c:strCache>
            </c:strRef>
          </c:cat>
          <c:val>
            <c:numRef>
              <c:f>Leht3!$C$14:$H$14</c:f>
              <c:numCache>
                <c:formatCode>#,##0</c:formatCode>
                <c:ptCount val="6"/>
                <c:pt idx="0">
                  <c:v>862068</c:v>
                </c:pt>
                <c:pt idx="1">
                  <c:v>1000421</c:v>
                </c:pt>
                <c:pt idx="2">
                  <c:v>1070299</c:v>
                </c:pt>
                <c:pt idx="3">
                  <c:v>980784</c:v>
                </c:pt>
                <c:pt idx="4">
                  <c:v>1048970</c:v>
                </c:pt>
                <c:pt idx="5">
                  <c:v>676406</c:v>
                </c:pt>
              </c:numCache>
            </c:numRef>
          </c:val>
        </c:ser>
        <c:ser>
          <c:idx val="1"/>
          <c:order val="1"/>
          <c:tx>
            <c:strRef>
              <c:f>Leht3!$B$15</c:f>
              <c:strCache>
                <c:ptCount val="1"/>
                <c:pt idx="0">
                  <c:v>Tegelik laekumine koos viivistega </c:v>
                </c:pt>
              </c:strCache>
            </c:strRef>
          </c:tx>
          <c:invertIfNegative val="0"/>
          <c:cat>
            <c:strRef>
              <c:f>Leht3!$C$13:$H$13</c:f>
              <c:strCache>
                <c:ptCount val="6"/>
                <c:pt idx="0">
                  <c:v>2007.a  </c:v>
                </c:pt>
                <c:pt idx="1">
                  <c:v>2008.a  </c:v>
                </c:pt>
                <c:pt idx="2">
                  <c:v>2009.a  </c:v>
                </c:pt>
                <c:pt idx="3">
                  <c:v>2010.a  </c:v>
                </c:pt>
                <c:pt idx="4">
                  <c:v>2011.a  </c:v>
                </c:pt>
                <c:pt idx="5">
                  <c:v>2012.a  </c:v>
                </c:pt>
              </c:strCache>
            </c:strRef>
          </c:cat>
          <c:val>
            <c:numRef>
              <c:f>Leht3!$C$15:$H$15</c:f>
              <c:numCache>
                <c:formatCode>#,##0</c:formatCode>
                <c:ptCount val="6"/>
                <c:pt idx="0">
                  <c:v>882688</c:v>
                </c:pt>
                <c:pt idx="1">
                  <c:v>968711</c:v>
                </c:pt>
                <c:pt idx="2">
                  <c:v>1054949</c:v>
                </c:pt>
                <c:pt idx="3">
                  <c:v>983820</c:v>
                </c:pt>
                <c:pt idx="4" formatCode="General">
                  <c:v>1029780</c:v>
                </c:pt>
                <c:pt idx="5">
                  <c:v>704725</c:v>
                </c:pt>
              </c:numCache>
            </c:numRef>
          </c:val>
        </c:ser>
        <c:ser>
          <c:idx val="2"/>
          <c:order val="2"/>
          <c:tx>
            <c:strRef>
              <c:f>Leht3!$B$16</c:f>
              <c:strCache>
                <c:ptCount val="1"/>
                <c:pt idx="0">
                  <c:v>Võlanõue üürilepingu partneritele  </c:v>
                </c:pt>
              </c:strCache>
            </c:strRef>
          </c:tx>
          <c:invertIfNegative val="0"/>
          <c:cat>
            <c:strRef>
              <c:f>Leht3!$C$13:$H$13</c:f>
              <c:strCache>
                <c:ptCount val="6"/>
                <c:pt idx="0">
                  <c:v>2007.a  </c:v>
                </c:pt>
                <c:pt idx="1">
                  <c:v>2008.a  </c:v>
                </c:pt>
                <c:pt idx="2">
                  <c:v>2009.a  </c:v>
                </c:pt>
                <c:pt idx="3">
                  <c:v>2010.a  </c:v>
                </c:pt>
                <c:pt idx="4">
                  <c:v>2011.a  </c:v>
                </c:pt>
                <c:pt idx="5">
                  <c:v>2012.a  </c:v>
                </c:pt>
              </c:strCache>
            </c:strRef>
          </c:cat>
          <c:val>
            <c:numRef>
              <c:f>Leht3!$C$16:$H$16</c:f>
              <c:numCache>
                <c:formatCode>#,##0</c:formatCode>
                <c:ptCount val="6"/>
                <c:pt idx="0">
                  <c:v>59707</c:v>
                </c:pt>
                <c:pt idx="1">
                  <c:v>82652</c:v>
                </c:pt>
                <c:pt idx="2">
                  <c:v>75954</c:v>
                </c:pt>
                <c:pt idx="3">
                  <c:v>51468</c:v>
                </c:pt>
                <c:pt idx="4">
                  <c:v>19190</c:v>
                </c:pt>
                <c:pt idx="5">
                  <c:v>30110</c:v>
                </c:pt>
              </c:numCache>
            </c:numRef>
          </c:val>
        </c:ser>
        <c:dLbls>
          <c:showLegendKey val="0"/>
          <c:showVal val="1"/>
          <c:showCatName val="0"/>
          <c:showSerName val="0"/>
          <c:showPercent val="0"/>
          <c:showBubbleSize val="0"/>
        </c:dLbls>
        <c:gapWidth val="75"/>
        <c:shape val="box"/>
        <c:axId val="138675712"/>
        <c:axId val="138677248"/>
        <c:axId val="0"/>
      </c:bar3DChart>
      <c:catAx>
        <c:axId val="138675712"/>
        <c:scaling>
          <c:orientation val="minMax"/>
        </c:scaling>
        <c:delete val="0"/>
        <c:axPos val="b"/>
        <c:majorTickMark val="none"/>
        <c:minorTickMark val="none"/>
        <c:tickLblPos val="nextTo"/>
        <c:crossAx val="138677248"/>
        <c:crosses val="autoZero"/>
        <c:auto val="1"/>
        <c:lblAlgn val="ctr"/>
        <c:lblOffset val="100"/>
        <c:noMultiLvlLbl val="0"/>
      </c:catAx>
      <c:valAx>
        <c:axId val="138677248"/>
        <c:scaling>
          <c:orientation val="minMax"/>
        </c:scaling>
        <c:delete val="0"/>
        <c:axPos val="l"/>
        <c:numFmt formatCode="#,##0" sourceLinked="1"/>
        <c:majorTickMark val="none"/>
        <c:minorTickMark val="none"/>
        <c:tickLblPos val="nextTo"/>
        <c:crossAx val="138675712"/>
        <c:crosses val="autoZero"/>
        <c:crossBetween val="between"/>
      </c:valAx>
    </c:plotArea>
    <c:legend>
      <c:legendPos val="b"/>
      <c:overlay val="0"/>
    </c:legend>
    <c:plotVisOnly val="1"/>
    <c:dispBlanksAs val="gap"/>
    <c:showDLblsOverMax val="0"/>
  </c:chart>
  <c:spPr>
    <a:effectLst>
      <a:outerShdw blurRad="50800" dist="50800" dir="5400000" algn="ctr" rotWithShape="0">
        <a:srgbClr val="000000">
          <a:alpha val="72000"/>
        </a:srgbClr>
      </a:outerShdw>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view3D>
      <c:rotX val="15"/>
      <c:rotY val="20"/>
      <c:depthPercent val="100"/>
      <c:rAngAx val="1"/>
    </c:view3D>
    <c:floor>
      <c:thickness val="0"/>
    </c:floor>
    <c:sideWall>
      <c:thickness val="0"/>
    </c:sideWall>
    <c:backWall>
      <c:thickness val="0"/>
    </c:backWall>
    <c:plotArea>
      <c:layout/>
      <c:bar3DChart>
        <c:barDir val="col"/>
        <c:grouping val="clustered"/>
        <c:varyColors val="0"/>
        <c:ser>
          <c:idx val="0"/>
          <c:order val="0"/>
          <c:tx>
            <c:strRef>
              <c:f>Leht3!$C$19</c:f>
              <c:strCache>
                <c:ptCount val="1"/>
                <c:pt idx="0">
                  <c:v>2009</c:v>
                </c:pt>
              </c:strCache>
            </c:strRef>
          </c:tx>
          <c:invertIfNegative val="0"/>
          <c:dLbls>
            <c:showLegendKey val="0"/>
            <c:showVal val="1"/>
            <c:showCatName val="0"/>
            <c:showSerName val="0"/>
            <c:showPercent val="0"/>
            <c:showBubbleSize val="0"/>
            <c:showLeaderLines val="0"/>
          </c:dLbls>
          <c:cat>
            <c:strRef>
              <c:f>Leht3!$B$20:$B$23</c:f>
              <c:strCache>
                <c:ptCount val="4"/>
                <c:pt idx="0">
                  <c:v>Üürilaekumise eelarve</c:v>
                </c:pt>
                <c:pt idx="1">
                  <c:v>Arvestuslik üür (koos viivisega)</c:v>
                </c:pt>
                <c:pt idx="2">
                  <c:v>Üürilaekumine (koos viivisega)</c:v>
                </c:pt>
                <c:pt idx="3">
                  <c:v>Üürivõlg</c:v>
                </c:pt>
              </c:strCache>
            </c:strRef>
          </c:cat>
          <c:val>
            <c:numRef>
              <c:f>Leht3!$C$20:$C$23</c:f>
              <c:numCache>
                <c:formatCode>General</c:formatCode>
                <c:ptCount val="4"/>
                <c:pt idx="0">
                  <c:v>958.7</c:v>
                </c:pt>
                <c:pt idx="1">
                  <c:v>1070.3</c:v>
                </c:pt>
                <c:pt idx="2">
                  <c:v>1054.9000000000001</c:v>
                </c:pt>
                <c:pt idx="3">
                  <c:v>76</c:v>
                </c:pt>
              </c:numCache>
            </c:numRef>
          </c:val>
        </c:ser>
        <c:ser>
          <c:idx val="1"/>
          <c:order val="1"/>
          <c:tx>
            <c:strRef>
              <c:f>Leht3!$D$19</c:f>
              <c:strCache>
                <c:ptCount val="1"/>
                <c:pt idx="0">
                  <c:v>2010</c:v>
                </c:pt>
              </c:strCache>
            </c:strRef>
          </c:tx>
          <c:invertIfNegative val="0"/>
          <c:dLbls>
            <c:showLegendKey val="0"/>
            <c:showVal val="1"/>
            <c:showCatName val="0"/>
            <c:showSerName val="0"/>
            <c:showPercent val="0"/>
            <c:showBubbleSize val="0"/>
            <c:showLeaderLines val="0"/>
          </c:dLbls>
          <c:cat>
            <c:strRef>
              <c:f>Leht3!$B$20:$B$23</c:f>
              <c:strCache>
                <c:ptCount val="4"/>
                <c:pt idx="0">
                  <c:v>Üürilaekumise eelarve</c:v>
                </c:pt>
                <c:pt idx="1">
                  <c:v>Arvestuslik üür (koos viivisega)</c:v>
                </c:pt>
                <c:pt idx="2">
                  <c:v>Üürilaekumine (koos viivisega)</c:v>
                </c:pt>
                <c:pt idx="3">
                  <c:v>Üürivõlg</c:v>
                </c:pt>
              </c:strCache>
            </c:strRef>
          </c:cat>
          <c:val>
            <c:numRef>
              <c:f>Leht3!$D$20:$D$23</c:f>
              <c:numCache>
                <c:formatCode>General</c:formatCode>
                <c:ptCount val="4"/>
                <c:pt idx="0">
                  <c:v>958.7</c:v>
                </c:pt>
                <c:pt idx="1">
                  <c:v>980.8</c:v>
                </c:pt>
                <c:pt idx="2">
                  <c:v>983.8</c:v>
                </c:pt>
                <c:pt idx="3">
                  <c:v>51.5</c:v>
                </c:pt>
              </c:numCache>
            </c:numRef>
          </c:val>
        </c:ser>
        <c:ser>
          <c:idx val="2"/>
          <c:order val="2"/>
          <c:tx>
            <c:strRef>
              <c:f>Leht3!$E$19</c:f>
              <c:strCache>
                <c:ptCount val="1"/>
                <c:pt idx="0">
                  <c:v>2011</c:v>
                </c:pt>
              </c:strCache>
            </c:strRef>
          </c:tx>
          <c:invertIfNegative val="0"/>
          <c:dLbls>
            <c:showLegendKey val="0"/>
            <c:showVal val="1"/>
            <c:showCatName val="0"/>
            <c:showSerName val="0"/>
            <c:showPercent val="0"/>
            <c:showBubbleSize val="0"/>
            <c:showLeaderLines val="0"/>
          </c:dLbls>
          <c:cat>
            <c:strRef>
              <c:f>Leht3!$B$20:$B$23</c:f>
              <c:strCache>
                <c:ptCount val="4"/>
                <c:pt idx="0">
                  <c:v>Üürilaekumise eelarve</c:v>
                </c:pt>
                <c:pt idx="1">
                  <c:v>Arvestuslik üür (koos viivisega)</c:v>
                </c:pt>
                <c:pt idx="2">
                  <c:v>Üürilaekumine (koos viivisega)</c:v>
                </c:pt>
                <c:pt idx="3">
                  <c:v>Üürivõlg</c:v>
                </c:pt>
              </c:strCache>
            </c:strRef>
          </c:cat>
          <c:val>
            <c:numRef>
              <c:f>Leht3!$E$20:$E$23</c:f>
              <c:numCache>
                <c:formatCode>General</c:formatCode>
                <c:ptCount val="4"/>
                <c:pt idx="0">
                  <c:v>991.7</c:v>
                </c:pt>
                <c:pt idx="1">
                  <c:v>1049</c:v>
                </c:pt>
                <c:pt idx="2">
                  <c:v>1029.8</c:v>
                </c:pt>
                <c:pt idx="3">
                  <c:v>19.100000000000001</c:v>
                </c:pt>
              </c:numCache>
            </c:numRef>
          </c:val>
        </c:ser>
        <c:ser>
          <c:idx val="3"/>
          <c:order val="3"/>
          <c:tx>
            <c:strRef>
              <c:f>Leht3!$F$19</c:f>
              <c:strCache>
                <c:ptCount val="1"/>
                <c:pt idx="0">
                  <c:v>2012</c:v>
                </c:pt>
              </c:strCache>
            </c:strRef>
          </c:tx>
          <c:invertIfNegative val="0"/>
          <c:dLbls>
            <c:dLbl>
              <c:idx val="0"/>
              <c:layout>
                <c:manualLayout>
                  <c:x val="-4.807692307692308E-3"/>
                  <c:y val="-7.0240682186354618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Leht3!$B$20:$B$23</c:f>
              <c:strCache>
                <c:ptCount val="4"/>
                <c:pt idx="0">
                  <c:v>Üürilaekumise eelarve</c:v>
                </c:pt>
                <c:pt idx="1">
                  <c:v>Arvestuslik üür (koos viivisega)</c:v>
                </c:pt>
                <c:pt idx="2">
                  <c:v>Üürilaekumine (koos viivisega)</c:v>
                </c:pt>
                <c:pt idx="3">
                  <c:v>Üürivõlg</c:v>
                </c:pt>
              </c:strCache>
            </c:strRef>
          </c:cat>
          <c:val>
            <c:numRef>
              <c:f>Leht3!$F$20:$F$23</c:f>
              <c:numCache>
                <c:formatCode>General</c:formatCode>
                <c:ptCount val="4"/>
                <c:pt idx="0">
                  <c:v>995.62599999999998</c:v>
                </c:pt>
                <c:pt idx="1">
                  <c:v>676.40599999999995</c:v>
                </c:pt>
                <c:pt idx="2">
                  <c:v>704.72500000000002</c:v>
                </c:pt>
                <c:pt idx="3">
                  <c:v>30.11</c:v>
                </c:pt>
              </c:numCache>
            </c:numRef>
          </c:val>
        </c:ser>
        <c:dLbls>
          <c:showLegendKey val="0"/>
          <c:showVal val="0"/>
          <c:showCatName val="0"/>
          <c:showSerName val="0"/>
          <c:showPercent val="0"/>
          <c:showBubbleSize val="0"/>
        </c:dLbls>
        <c:gapWidth val="150"/>
        <c:shape val="box"/>
        <c:axId val="138727808"/>
        <c:axId val="138729344"/>
        <c:axId val="0"/>
      </c:bar3DChart>
      <c:catAx>
        <c:axId val="138727808"/>
        <c:scaling>
          <c:orientation val="minMax"/>
        </c:scaling>
        <c:delete val="0"/>
        <c:axPos val="b"/>
        <c:numFmt formatCode="General" sourceLinked="1"/>
        <c:majorTickMark val="out"/>
        <c:minorTickMark val="none"/>
        <c:tickLblPos val="nextTo"/>
        <c:crossAx val="138729344"/>
        <c:crosses val="autoZero"/>
        <c:auto val="1"/>
        <c:lblAlgn val="ctr"/>
        <c:lblOffset val="100"/>
        <c:noMultiLvlLbl val="0"/>
      </c:catAx>
      <c:valAx>
        <c:axId val="138729344"/>
        <c:scaling>
          <c:orientation val="minMax"/>
        </c:scaling>
        <c:delete val="0"/>
        <c:axPos val="l"/>
        <c:majorGridlines/>
        <c:numFmt formatCode="General" sourceLinked="1"/>
        <c:majorTickMark val="out"/>
        <c:minorTickMark val="none"/>
        <c:tickLblPos val="nextTo"/>
        <c:crossAx val="138727808"/>
        <c:crosses val="autoZero"/>
        <c:crossBetween val="between"/>
      </c:valAx>
      <c:spPr>
        <a:noFill/>
        <a:ln w="25400">
          <a:noFill/>
        </a:ln>
      </c:spPr>
    </c:plotArea>
    <c:legend>
      <c:legendPos val="r"/>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34BB66C-D357-423F-BC35-0FD5FC3E73FF}" type="datetimeFigureOut">
              <a:rPr lang="et-EE" smtClean="0"/>
              <a:t>25.10.2012</a:t>
            </a:fld>
            <a:endParaRPr lang="et-EE"/>
          </a:p>
        </p:txBody>
      </p:sp>
      <p:sp>
        <p:nvSpPr>
          <p:cNvPr id="4" name="Jaluse kohatäid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t-EE"/>
          </a:p>
        </p:txBody>
      </p:sp>
      <p:sp>
        <p:nvSpPr>
          <p:cNvPr id="5" name="Slaidinumbri kohatä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1CEEB14-2B0E-40A3-B54C-BB858EE2B9D1}" type="slidenum">
              <a:rPr lang="et-EE" smtClean="0"/>
              <a:t>‹#›</a:t>
            </a:fld>
            <a:endParaRPr lang="et-EE"/>
          </a:p>
        </p:txBody>
      </p:sp>
    </p:spTree>
    <p:extLst>
      <p:ext uri="{BB962C8B-B14F-4D97-AF65-F5344CB8AC3E}">
        <p14:creationId xmlns:p14="http://schemas.microsoft.com/office/powerpoint/2010/main" val="19232910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6C56EFD-ED8F-4AED-81CE-0B7F1D38B7AA}" type="datetimeFigureOut">
              <a:rPr lang="et-EE" smtClean="0"/>
              <a:pPr/>
              <a:t>25.10.2012</a:t>
            </a:fld>
            <a:endParaRPr lang="et-EE"/>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t-EE"/>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DB634D1-E6C1-4E2B-AB6B-03BE76FD05B0}" type="slidenum">
              <a:rPr lang="et-EE" smtClean="0"/>
              <a:pPr/>
              <a:t>‹#›</a:t>
            </a:fld>
            <a:endParaRPr lang="et-E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6C56EFD-ED8F-4AED-81CE-0B7F1D38B7AA}" type="datetimeFigureOut">
              <a:rPr lang="et-EE" smtClean="0"/>
              <a:pPr/>
              <a:t>25.10.2012</a:t>
            </a:fld>
            <a:endParaRPr lang="et-EE"/>
          </a:p>
        </p:txBody>
      </p:sp>
      <p:sp>
        <p:nvSpPr>
          <p:cNvPr id="5" name="Footer Placeholder 4"/>
          <p:cNvSpPr>
            <a:spLocks noGrp="1"/>
          </p:cNvSpPr>
          <p:nvPr>
            <p:ph type="ftr" sz="quarter" idx="11"/>
          </p:nvPr>
        </p:nvSpPr>
        <p:spPr/>
        <p:txBody>
          <a:bodyPr/>
          <a:lstStyle>
            <a:extLst/>
          </a:lstStyle>
          <a:p>
            <a:endParaRPr lang="et-EE"/>
          </a:p>
        </p:txBody>
      </p:sp>
      <p:sp>
        <p:nvSpPr>
          <p:cNvPr id="6" name="Slide Number Placeholder 5"/>
          <p:cNvSpPr>
            <a:spLocks noGrp="1"/>
          </p:cNvSpPr>
          <p:nvPr>
            <p:ph type="sldNum" sz="quarter" idx="12"/>
          </p:nvPr>
        </p:nvSpPr>
        <p:spPr/>
        <p:txBody>
          <a:bodyPr/>
          <a:lstStyle>
            <a:extLst/>
          </a:lstStyle>
          <a:p>
            <a:fld id="{8DB634D1-E6C1-4E2B-AB6B-03BE76FD05B0}" type="slidenum">
              <a:rPr lang="et-EE" smtClean="0"/>
              <a:pPr/>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6C56EFD-ED8F-4AED-81CE-0B7F1D38B7AA}" type="datetimeFigureOut">
              <a:rPr lang="et-EE" smtClean="0"/>
              <a:pPr/>
              <a:t>25.10.2012</a:t>
            </a:fld>
            <a:endParaRPr lang="et-EE"/>
          </a:p>
        </p:txBody>
      </p:sp>
      <p:sp>
        <p:nvSpPr>
          <p:cNvPr id="5" name="Footer Placeholder 4"/>
          <p:cNvSpPr>
            <a:spLocks noGrp="1"/>
          </p:cNvSpPr>
          <p:nvPr>
            <p:ph type="ftr" sz="quarter" idx="11"/>
          </p:nvPr>
        </p:nvSpPr>
        <p:spPr/>
        <p:txBody>
          <a:bodyPr/>
          <a:lstStyle>
            <a:extLst/>
          </a:lstStyle>
          <a:p>
            <a:endParaRPr lang="et-EE"/>
          </a:p>
        </p:txBody>
      </p:sp>
      <p:sp>
        <p:nvSpPr>
          <p:cNvPr id="6" name="Slide Number Placeholder 5"/>
          <p:cNvSpPr>
            <a:spLocks noGrp="1"/>
          </p:cNvSpPr>
          <p:nvPr>
            <p:ph type="sldNum" sz="quarter" idx="12"/>
          </p:nvPr>
        </p:nvSpPr>
        <p:spPr/>
        <p:txBody>
          <a:bodyPr/>
          <a:lstStyle>
            <a:extLst/>
          </a:lstStyle>
          <a:p>
            <a:fld id="{8DB634D1-E6C1-4E2B-AB6B-03BE76FD05B0}" type="slidenum">
              <a:rPr lang="et-EE" smtClean="0"/>
              <a:pPr/>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6C56EFD-ED8F-4AED-81CE-0B7F1D38B7AA}" type="datetimeFigureOut">
              <a:rPr lang="et-EE" smtClean="0"/>
              <a:pPr/>
              <a:t>25.10.2012</a:t>
            </a:fld>
            <a:endParaRPr lang="et-EE"/>
          </a:p>
        </p:txBody>
      </p:sp>
      <p:sp>
        <p:nvSpPr>
          <p:cNvPr id="5" name="Footer Placeholder 4"/>
          <p:cNvSpPr>
            <a:spLocks noGrp="1"/>
          </p:cNvSpPr>
          <p:nvPr>
            <p:ph type="ftr" sz="quarter" idx="11"/>
          </p:nvPr>
        </p:nvSpPr>
        <p:spPr/>
        <p:txBody>
          <a:bodyPr/>
          <a:lstStyle>
            <a:extLst/>
          </a:lstStyle>
          <a:p>
            <a:endParaRPr lang="et-EE"/>
          </a:p>
        </p:txBody>
      </p:sp>
      <p:sp>
        <p:nvSpPr>
          <p:cNvPr id="6" name="Slide Number Placeholder 5"/>
          <p:cNvSpPr>
            <a:spLocks noGrp="1"/>
          </p:cNvSpPr>
          <p:nvPr>
            <p:ph type="sldNum" sz="quarter" idx="12"/>
          </p:nvPr>
        </p:nvSpPr>
        <p:spPr/>
        <p:txBody>
          <a:bodyPr/>
          <a:lstStyle>
            <a:extLst/>
          </a:lstStyle>
          <a:p>
            <a:fld id="{8DB634D1-E6C1-4E2B-AB6B-03BE76FD05B0}" type="slidenum">
              <a:rPr lang="et-EE" smtClean="0"/>
              <a:pPr/>
              <a:t>‹#›</a:t>
            </a:fld>
            <a:endParaRPr lang="et-EE"/>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6C56EFD-ED8F-4AED-81CE-0B7F1D38B7AA}" type="datetimeFigureOut">
              <a:rPr lang="et-EE" smtClean="0"/>
              <a:pPr/>
              <a:t>25.10.2012</a:t>
            </a:fld>
            <a:endParaRPr lang="et-EE"/>
          </a:p>
        </p:txBody>
      </p:sp>
      <p:sp>
        <p:nvSpPr>
          <p:cNvPr id="5" name="Footer Placeholder 4"/>
          <p:cNvSpPr>
            <a:spLocks noGrp="1"/>
          </p:cNvSpPr>
          <p:nvPr>
            <p:ph type="ftr" sz="quarter" idx="11"/>
          </p:nvPr>
        </p:nvSpPr>
        <p:spPr/>
        <p:txBody>
          <a:bodyPr/>
          <a:lstStyle>
            <a:extLst/>
          </a:lstStyle>
          <a:p>
            <a:endParaRPr lang="et-EE"/>
          </a:p>
        </p:txBody>
      </p:sp>
      <p:sp>
        <p:nvSpPr>
          <p:cNvPr id="6" name="Slide Number Placeholder 5"/>
          <p:cNvSpPr>
            <a:spLocks noGrp="1"/>
          </p:cNvSpPr>
          <p:nvPr>
            <p:ph type="sldNum" sz="quarter" idx="12"/>
          </p:nvPr>
        </p:nvSpPr>
        <p:spPr/>
        <p:txBody>
          <a:bodyPr/>
          <a:lstStyle>
            <a:extLst/>
          </a:lstStyle>
          <a:p>
            <a:fld id="{8DB634D1-E6C1-4E2B-AB6B-03BE76FD05B0}" type="slidenum">
              <a:rPr lang="et-EE" smtClean="0"/>
              <a:pPr/>
              <a:t>‹#›</a:t>
            </a:fld>
            <a:endParaRPr lang="et-EE"/>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6C56EFD-ED8F-4AED-81CE-0B7F1D38B7AA}" type="datetimeFigureOut">
              <a:rPr lang="et-EE" smtClean="0"/>
              <a:pPr/>
              <a:t>25.10.2012</a:t>
            </a:fld>
            <a:endParaRPr lang="et-EE"/>
          </a:p>
        </p:txBody>
      </p:sp>
      <p:sp>
        <p:nvSpPr>
          <p:cNvPr id="6" name="Footer Placeholder 5"/>
          <p:cNvSpPr>
            <a:spLocks noGrp="1"/>
          </p:cNvSpPr>
          <p:nvPr>
            <p:ph type="ftr" sz="quarter" idx="11"/>
          </p:nvPr>
        </p:nvSpPr>
        <p:spPr/>
        <p:txBody>
          <a:bodyPr/>
          <a:lstStyle>
            <a:extLst/>
          </a:lstStyle>
          <a:p>
            <a:endParaRPr lang="et-EE"/>
          </a:p>
        </p:txBody>
      </p:sp>
      <p:sp>
        <p:nvSpPr>
          <p:cNvPr id="7" name="Slide Number Placeholder 6"/>
          <p:cNvSpPr>
            <a:spLocks noGrp="1"/>
          </p:cNvSpPr>
          <p:nvPr>
            <p:ph type="sldNum" sz="quarter" idx="12"/>
          </p:nvPr>
        </p:nvSpPr>
        <p:spPr/>
        <p:txBody>
          <a:bodyPr/>
          <a:lstStyle>
            <a:extLst/>
          </a:lstStyle>
          <a:p>
            <a:fld id="{8DB634D1-E6C1-4E2B-AB6B-03BE76FD05B0}" type="slidenum">
              <a:rPr lang="et-EE" smtClean="0"/>
              <a:pPr/>
              <a:t>‹#›</a:t>
            </a:fld>
            <a:endParaRPr lang="et-EE"/>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6C56EFD-ED8F-4AED-81CE-0B7F1D38B7AA}" type="datetimeFigureOut">
              <a:rPr lang="et-EE" smtClean="0"/>
              <a:pPr/>
              <a:t>25.10.2012</a:t>
            </a:fld>
            <a:endParaRPr lang="et-EE"/>
          </a:p>
        </p:txBody>
      </p:sp>
      <p:sp>
        <p:nvSpPr>
          <p:cNvPr id="8" name="Footer Placeholder 7"/>
          <p:cNvSpPr>
            <a:spLocks noGrp="1"/>
          </p:cNvSpPr>
          <p:nvPr>
            <p:ph type="ftr" sz="quarter" idx="11"/>
          </p:nvPr>
        </p:nvSpPr>
        <p:spPr/>
        <p:txBody>
          <a:bodyPr/>
          <a:lstStyle>
            <a:extLst/>
          </a:lstStyle>
          <a:p>
            <a:endParaRPr lang="et-EE"/>
          </a:p>
        </p:txBody>
      </p:sp>
      <p:sp>
        <p:nvSpPr>
          <p:cNvPr id="9" name="Slide Number Placeholder 8"/>
          <p:cNvSpPr>
            <a:spLocks noGrp="1"/>
          </p:cNvSpPr>
          <p:nvPr>
            <p:ph type="sldNum" sz="quarter" idx="12"/>
          </p:nvPr>
        </p:nvSpPr>
        <p:spPr/>
        <p:txBody>
          <a:bodyPr/>
          <a:lstStyle>
            <a:extLst/>
          </a:lstStyle>
          <a:p>
            <a:fld id="{8DB634D1-E6C1-4E2B-AB6B-03BE76FD05B0}" type="slidenum">
              <a:rPr lang="et-EE" smtClean="0"/>
              <a:pPr/>
              <a:t>‹#›</a:t>
            </a:fld>
            <a:endParaRPr lang="et-E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6C56EFD-ED8F-4AED-81CE-0B7F1D38B7AA}" type="datetimeFigureOut">
              <a:rPr lang="et-EE" smtClean="0"/>
              <a:pPr/>
              <a:t>25.10.2012</a:t>
            </a:fld>
            <a:endParaRPr lang="et-EE"/>
          </a:p>
        </p:txBody>
      </p:sp>
      <p:sp>
        <p:nvSpPr>
          <p:cNvPr id="4" name="Footer Placeholder 3"/>
          <p:cNvSpPr>
            <a:spLocks noGrp="1"/>
          </p:cNvSpPr>
          <p:nvPr>
            <p:ph type="ftr" sz="quarter" idx="11"/>
          </p:nvPr>
        </p:nvSpPr>
        <p:spPr/>
        <p:txBody>
          <a:bodyPr/>
          <a:lstStyle>
            <a:extLst/>
          </a:lstStyle>
          <a:p>
            <a:endParaRPr lang="et-EE"/>
          </a:p>
        </p:txBody>
      </p:sp>
      <p:sp>
        <p:nvSpPr>
          <p:cNvPr id="5" name="Slide Number Placeholder 4"/>
          <p:cNvSpPr>
            <a:spLocks noGrp="1"/>
          </p:cNvSpPr>
          <p:nvPr>
            <p:ph type="sldNum" sz="quarter" idx="12"/>
          </p:nvPr>
        </p:nvSpPr>
        <p:spPr/>
        <p:txBody>
          <a:bodyPr/>
          <a:lstStyle>
            <a:extLst/>
          </a:lstStyle>
          <a:p>
            <a:fld id="{8DB634D1-E6C1-4E2B-AB6B-03BE76FD05B0}" type="slidenum">
              <a:rPr lang="et-EE" smtClean="0"/>
              <a:pPr/>
              <a:t>‹#›</a:t>
            </a:fld>
            <a:endParaRPr lang="et-EE"/>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6C56EFD-ED8F-4AED-81CE-0B7F1D38B7AA}" type="datetimeFigureOut">
              <a:rPr lang="et-EE" smtClean="0"/>
              <a:pPr/>
              <a:t>25.10.2012</a:t>
            </a:fld>
            <a:endParaRPr lang="et-EE"/>
          </a:p>
        </p:txBody>
      </p:sp>
      <p:sp>
        <p:nvSpPr>
          <p:cNvPr id="3" name="Footer Placeholder 2"/>
          <p:cNvSpPr>
            <a:spLocks noGrp="1"/>
          </p:cNvSpPr>
          <p:nvPr>
            <p:ph type="ftr" sz="quarter" idx="11"/>
          </p:nvPr>
        </p:nvSpPr>
        <p:spPr/>
        <p:txBody>
          <a:bodyPr/>
          <a:lstStyle>
            <a:extLst/>
          </a:lstStyle>
          <a:p>
            <a:endParaRPr lang="et-EE"/>
          </a:p>
        </p:txBody>
      </p:sp>
      <p:sp>
        <p:nvSpPr>
          <p:cNvPr id="4" name="Slide Number Placeholder 3"/>
          <p:cNvSpPr>
            <a:spLocks noGrp="1"/>
          </p:cNvSpPr>
          <p:nvPr>
            <p:ph type="sldNum" sz="quarter" idx="12"/>
          </p:nvPr>
        </p:nvSpPr>
        <p:spPr/>
        <p:txBody>
          <a:bodyPr/>
          <a:lstStyle>
            <a:extLst/>
          </a:lstStyle>
          <a:p>
            <a:fld id="{8DB634D1-E6C1-4E2B-AB6B-03BE76FD05B0}" type="slidenum">
              <a:rPr lang="et-EE" smtClean="0"/>
              <a:pPr/>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6C56EFD-ED8F-4AED-81CE-0B7F1D38B7AA}" type="datetimeFigureOut">
              <a:rPr lang="et-EE" smtClean="0"/>
              <a:pPr/>
              <a:t>25.10.2012</a:t>
            </a:fld>
            <a:endParaRPr lang="et-EE"/>
          </a:p>
        </p:txBody>
      </p:sp>
      <p:sp>
        <p:nvSpPr>
          <p:cNvPr id="6" name="Footer Placeholder 5"/>
          <p:cNvSpPr>
            <a:spLocks noGrp="1"/>
          </p:cNvSpPr>
          <p:nvPr>
            <p:ph type="ftr" sz="quarter" idx="11"/>
          </p:nvPr>
        </p:nvSpPr>
        <p:spPr/>
        <p:txBody>
          <a:bodyPr/>
          <a:lstStyle>
            <a:extLst/>
          </a:lstStyle>
          <a:p>
            <a:endParaRPr lang="et-EE"/>
          </a:p>
        </p:txBody>
      </p:sp>
      <p:sp>
        <p:nvSpPr>
          <p:cNvPr id="7" name="Slide Number Placeholder 6"/>
          <p:cNvSpPr>
            <a:spLocks noGrp="1"/>
          </p:cNvSpPr>
          <p:nvPr>
            <p:ph type="sldNum" sz="quarter" idx="12"/>
          </p:nvPr>
        </p:nvSpPr>
        <p:spPr/>
        <p:txBody>
          <a:bodyPr/>
          <a:lstStyle>
            <a:extLst/>
          </a:lstStyle>
          <a:p>
            <a:fld id="{8DB634D1-E6C1-4E2B-AB6B-03BE76FD05B0}" type="slidenum">
              <a:rPr lang="et-EE" smtClean="0"/>
              <a:pPr/>
              <a:t>‹#›</a:t>
            </a:fld>
            <a:endParaRPr lang="et-E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6C56EFD-ED8F-4AED-81CE-0B7F1D38B7AA}" type="datetimeFigureOut">
              <a:rPr lang="et-EE" smtClean="0"/>
              <a:pPr/>
              <a:t>25.10.2012</a:t>
            </a:fld>
            <a:endParaRPr lang="et-EE"/>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t-EE"/>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DB634D1-E6C1-4E2B-AB6B-03BE76FD05B0}" type="slidenum">
              <a:rPr lang="et-EE" smtClean="0"/>
              <a:pPr/>
              <a:t>‹#›</a:t>
            </a:fld>
            <a:endParaRPr lang="et-EE"/>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6C56EFD-ED8F-4AED-81CE-0B7F1D38B7AA}" type="datetimeFigureOut">
              <a:rPr lang="et-EE" smtClean="0"/>
              <a:pPr/>
              <a:t>25.10.2012</a:t>
            </a:fld>
            <a:endParaRPr lang="et-EE"/>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t-EE"/>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DB634D1-E6C1-4E2B-AB6B-03BE76FD05B0}" type="slidenum">
              <a:rPr lang="et-EE" smtClean="0"/>
              <a:pPr/>
              <a:t>‹#›</a:t>
            </a:fld>
            <a:endParaRPr lang="et-EE"/>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tartu.ee/linnavarad" TargetMode="External"/><Relationship Id="rId2" Type="http://schemas.openxmlformats.org/officeDocument/2006/relationships/hyperlink" Target="http://www.tartu.ee/rent" TargetMode="External"/><Relationship Id="rId1" Type="http://schemas.openxmlformats.org/officeDocument/2006/relationships/slideLayout" Target="../slideLayouts/slideLayout2.xml"/><Relationship Id="rId5" Type="http://schemas.openxmlformats.org/officeDocument/2006/relationships/hyperlink" Target="http://www.kv.ee/" TargetMode="External"/><Relationship Id="rId4" Type="http://schemas.openxmlformats.org/officeDocument/2006/relationships/hyperlink" Target="http://www.tartu.ee/" TargetMode="Externa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5818651"/>
          </a:xfrm>
        </p:spPr>
        <p:txBody>
          <a:bodyPr>
            <a:normAutofit lnSpcReduction="10000"/>
          </a:bodyPr>
          <a:lstStyle/>
          <a:p>
            <a:pPr>
              <a:buNone/>
            </a:pPr>
            <a:r>
              <a:rPr lang="et-EE" dirty="0" smtClean="0"/>
              <a:t>Tartu linnale kuuluvate mitteeluruumide haldamise ja kasutusse andmisega tegeleb Tartu Linnavalitsuse Linnavarade osakond.</a:t>
            </a:r>
          </a:p>
          <a:p>
            <a:pPr>
              <a:buNone/>
            </a:pPr>
            <a:endParaRPr lang="et-EE" sz="2200" dirty="0" smtClean="0"/>
          </a:p>
          <a:p>
            <a:pPr marL="88900" indent="9525">
              <a:buNone/>
            </a:pPr>
            <a:r>
              <a:rPr lang="et-EE" sz="2400" dirty="0" smtClean="0"/>
              <a:t>Linnavara valitsemisel on erineva otstarbega hooneid ning ruume:</a:t>
            </a:r>
          </a:p>
          <a:p>
            <a:pPr lvl="0"/>
            <a:r>
              <a:rPr lang="et-EE" sz="2200" dirty="0" smtClean="0"/>
              <a:t>linnavalitsuse osakondade ja hallatavate asutuste tegevuseks vajalikud ruumid; </a:t>
            </a:r>
          </a:p>
          <a:p>
            <a:pPr lvl="0"/>
            <a:r>
              <a:rPr lang="et-EE" sz="2200" dirty="0" smtClean="0"/>
              <a:t>mittetulundusühingute tegevuse toetamiseks turuhinnast madalama üüriga ruumid;</a:t>
            </a:r>
          </a:p>
          <a:p>
            <a:pPr lvl="0"/>
            <a:r>
              <a:rPr lang="et-EE" sz="2200" dirty="0" smtClean="0"/>
              <a:t>linna poolt moodustaud sihtasutuste ja äriühingutele vajalikud ruumid</a:t>
            </a:r>
          </a:p>
          <a:p>
            <a:pPr lvl="0"/>
            <a:r>
              <a:rPr lang="et-EE" sz="2200" dirty="0" smtClean="0"/>
              <a:t>äripinnad, mille eesmärk on linnale tulu teenimine</a:t>
            </a:r>
          </a:p>
          <a:p>
            <a:pPr lvl="0"/>
            <a:r>
              <a:rPr lang="et-EE" sz="2200" dirty="0" smtClean="0"/>
              <a:t>pikemas perspektiivis võõrandatavad hooned, mille realiseerimine hetkel ei ole võimalik  või pikemas perspektiivis lammutatavad  hooned.</a:t>
            </a:r>
          </a:p>
          <a:p>
            <a:endParaRPr lang="et-EE" sz="2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0"/>
            <a:ext cx="8229600" cy="562074"/>
          </a:xfrm>
        </p:spPr>
        <p:txBody>
          <a:bodyPr>
            <a:noAutofit/>
          </a:bodyPr>
          <a:lstStyle/>
          <a:p>
            <a:r>
              <a:rPr lang="et-EE" sz="3200" dirty="0" smtClean="0"/>
              <a:t>Üürisumma, üürilaekumine ja üürivõlg</a:t>
            </a:r>
            <a:endParaRPr lang="et-EE" sz="3200" dirty="0"/>
          </a:p>
        </p:txBody>
      </p:sp>
      <p:sp>
        <p:nvSpPr>
          <p:cNvPr id="204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t-EE"/>
          </a:p>
        </p:txBody>
      </p:sp>
      <p:graphicFrame>
        <p:nvGraphicFramePr>
          <p:cNvPr id="5" name="Chart 4"/>
          <p:cNvGraphicFramePr/>
          <p:nvPr/>
        </p:nvGraphicFramePr>
        <p:xfrm>
          <a:off x="467544" y="764704"/>
          <a:ext cx="8239125" cy="51244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5818651"/>
          </a:xfrm>
        </p:spPr>
        <p:txBody>
          <a:bodyPr>
            <a:normAutofit fontScale="70000" lnSpcReduction="20000"/>
          </a:bodyPr>
          <a:lstStyle/>
          <a:p>
            <a:r>
              <a:rPr lang="et-EE" dirty="0" smtClean="0"/>
              <a:t>Iga kuu esitab raamatupidamisteenistus võlgnevuste kohta andmed. Edasi toimub võlgastega suhtlemine telefoni või kirja teel. </a:t>
            </a:r>
          </a:p>
          <a:p>
            <a:r>
              <a:rPr lang="et-EE" dirty="0" smtClean="0"/>
              <a:t>Võlgastele tuletatakse meelde võlgnevuse suurust, juhitakse tähelepanu maksekäitumuse olulise parandamise vajadusele ning lepitakse kokku võlgnevuse tasumise aeg. </a:t>
            </a:r>
          </a:p>
          <a:p>
            <a:r>
              <a:rPr lang="et-EE" dirty="0" smtClean="0"/>
              <a:t>Kirja teel esitatakse kirjas tähtaeg, mille jooksul peab olema võlgnevus tasutud või vastasel korral öeldakse üürileping erakorraliselt üles ja pöördutakse võla nõudes kohtusse. </a:t>
            </a:r>
          </a:p>
          <a:p>
            <a:r>
              <a:rPr lang="et-EE" dirty="0" smtClean="0"/>
              <a:t>Sageli järgneb meeldetuletusele üürniku vastuvõtule tulemine, et koos leida optimaalne lahendus võlgnevuse likvideerimiseks.</a:t>
            </a:r>
          </a:p>
          <a:p>
            <a:r>
              <a:rPr lang="et-EE" dirty="0" smtClean="0"/>
              <a:t>Võlglastega, kelle makseraskused on ajutised, sõlmitakse maksegraafik. </a:t>
            </a:r>
          </a:p>
          <a:p>
            <a:r>
              <a:rPr lang="et-EE" dirty="0" smtClean="0"/>
              <a:t>Üldjuhul maksegraafikuid pikemaks kui kuueks kuuks ei sõlmita, kuid esineb ka erandeid. </a:t>
            </a:r>
          </a:p>
          <a:p>
            <a:r>
              <a:rPr lang="et-EE" dirty="0" smtClean="0"/>
              <a:t>Maksegraafikud sisaldavad punkti, et kui võlgnik ei tasu igakuist makset ja võlgnevus tekib ühe kuu ulatuses, muutub kogu võlgnevus sissenõutavaks täies ulatuses (s.t maksegraafik enam ei kohaldu) ja võlausaldajal on õigus pöörduda kohtusse kogu ülejäänud võla sissenõudmiseks. </a:t>
            </a:r>
            <a:endParaRPr lang="et-E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t-EE" dirty="0" smtClean="0"/>
              <a:t>Kui majandamisteenistuse hinnangul on võlgnikul lepingu nõuetekohane täitmine üle jõu käiv ja makseraskused süvenevad, tehakse ettepanek üürilepingu/äriruumide tasuta kasutamise lepingu lõpetamiseks poolte kokkleppel. </a:t>
            </a:r>
          </a:p>
          <a:p>
            <a:r>
              <a:rPr lang="et-EE" dirty="0" smtClean="0"/>
              <a:t>Kui ei saavutata kokkulepet ja võlgnevust ei tasuta, öeldakse võlgu olevale üürnikule/ruumide tasuta kasutajale üürileping erakorraliselt üles. </a:t>
            </a:r>
          </a:p>
          <a:p>
            <a:r>
              <a:rPr lang="et-EE" dirty="0" smtClean="0"/>
              <a:t>Võlgnevuse nõudes pöördutakse kohtusse kas maksekäsu kiirmenetluse avaldusega või hagiga. </a:t>
            </a:r>
          </a:p>
          <a:p>
            <a:endParaRPr lang="et-EE" dirty="0"/>
          </a:p>
        </p:txBody>
      </p:sp>
      <p:sp>
        <p:nvSpPr>
          <p:cNvPr id="3" name="Title 2"/>
          <p:cNvSpPr>
            <a:spLocks noGrp="1"/>
          </p:cNvSpPr>
          <p:nvPr>
            <p:ph type="title"/>
          </p:nvPr>
        </p:nvSpPr>
        <p:spPr/>
        <p:txBody>
          <a:bodyPr/>
          <a:lstStyle/>
          <a:p>
            <a:endParaRPr lang="et-E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t-EE" sz="3600" dirty="0" smtClean="0"/>
              <a:t>Äriruumide üürimisega seotud näitajad </a:t>
            </a:r>
            <a:r>
              <a:rPr lang="et-EE" sz="1800" dirty="0" smtClean="0"/>
              <a:t>(ühik: tuhat eurot)</a:t>
            </a:r>
            <a:endParaRPr lang="et-EE" dirty="0"/>
          </a:p>
        </p:txBody>
      </p:sp>
      <p:graphicFrame>
        <p:nvGraphicFramePr>
          <p:cNvPr id="4" name="Chart 3"/>
          <p:cNvGraphicFramePr>
            <a:graphicFrameLocks/>
          </p:cNvGraphicFramePr>
          <p:nvPr/>
        </p:nvGraphicFramePr>
        <p:xfrm>
          <a:off x="609600" y="716896"/>
          <a:ext cx="7924800" cy="542420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354162"/>
          </a:xfrm>
        </p:spPr>
        <p:txBody>
          <a:bodyPr>
            <a:normAutofit/>
          </a:bodyPr>
          <a:lstStyle/>
          <a:p>
            <a:r>
              <a:rPr lang="et-EE" dirty="0" smtClean="0"/>
              <a:t>LVO üüripindade kasutus seisuga 30.09.2012</a:t>
            </a:r>
            <a:endParaRPr lang="et-EE" dirty="0"/>
          </a:p>
        </p:txBody>
      </p:sp>
      <p:graphicFrame>
        <p:nvGraphicFramePr>
          <p:cNvPr id="4" name="Table 3"/>
          <p:cNvGraphicFramePr>
            <a:graphicFrameLocks noGrp="1"/>
          </p:cNvGraphicFramePr>
          <p:nvPr/>
        </p:nvGraphicFramePr>
        <p:xfrm>
          <a:off x="251520" y="1988840"/>
          <a:ext cx="8640959" cy="2880318"/>
        </p:xfrm>
        <a:graphic>
          <a:graphicData uri="http://schemas.openxmlformats.org/drawingml/2006/table">
            <a:tbl>
              <a:tblPr>
                <a:tableStyleId>{3C2FFA5D-87B4-456A-9821-1D502468CF0F}</a:tableStyleId>
              </a:tblPr>
              <a:tblGrid>
                <a:gridCol w="2737637"/>
                <a:gridCol w="1016029"/>
                <a:gridCol w="2102984"/>
                <a:gridCol w="2784309"/>
              </a:tblGrid>
              <a:tr h="604127">
                <a:tc>
                  <a:txBody>
                    <a:bodyPr/>
                    <a:lstStyle/>
                    <a:p>
                      <a:pPr algn="l">
                        <a:spcAft>
                          <a:spcPts val="0"/>
                        </a:spcAft>
                      </a:pPr>
                      <a:r>
                        <a:rPr lang="et-EE" sz="1800" b="1" dirty="0"/>
                        <a:t> </a:t>
                      </a:r>
                      <a:endParaRPr lang="et-EE" sz="2000" b="1" dirty="0">
                        <a:latin typeface="Times New Roman"/>
                        <a:ea typeface="Times New Roman"/>
                        <a:cs typeface="Times New Roman"/>
                      </a:endParaRPr>
                    </a:p>
                  </a:txBody>
                  <a:tcPr marL="44450" marR="44450" marT="0" marB="0" anchor="b"/>
                </a:tc>
                <a:tc>
                  <a:txBody>
                    <a:bodyPr/>
                    <a:lstStyle/>
                    <a:p>
                      <a:pPr algn="ctr">
                        <a:spcAft>
                          <a:spcPts val="0"/>
                        </a:spcAft>
                      </a:pPr>
                      <a:r>
                        <a:rPr lang="et-EE" sz="1800" b="1" dirty="0"/>
                        <a:t>Arv</a:t>
                      </a:r>
                      <a:endParaRPr lang="et-EE" sz="2000" b="1" dirty="0">
                        <a:latin typeface="Times New Roman"/>
                        <a:ea typeface="Times New Roman"/>
                        <a:cs typeface="Times New Roman"/>
                      </a:endParaRPr>
                    </a:p>
                  </a:txBody>
                  <a:tcPr marL="44450" marR="44450" marT="0" marB="0" anchor="b"/>
                </a:tc>
                <a:tc>
                  <a:txBody>
                    <a:bodyPr/>
                    <a:lstStyle/>
                    <a:p>
                      <a:pPr algn="ctr">
                        <a:spcAft>
                          <a:spcPts val="0"/>
                        </a:spcAft>
                      </a:pPr>
                      <a:r>
                        <a:rPr lang="et-EE" sz="1800" b="1"/>
                        <a:t>Pind, m2</a:t>
                      </a:r>
                      <a:endParaRPr lang="et-EE" sz="2000" b="1">
                        <a:latin typeface="Times New Roman"/>
                        <a:ea typeface="Times New Roman"/>
                        <a:cs typeface="Times New Roman"/>
                      </a:endParaRPr>
                    </a:p>
                  </a:txBody>
                  <a:tcPr marL="44450" marR="44450" marT="0" marB="0" anchor="b"/>
                </a:tc>
                <a:tc>
                  <a:txBody>
                    <a:bodyPr/>
                    <a:lstStyle/>
                    <a:p>
                      <a:pPr algn="ctr">
                        <a:spcAft>
                          <a:spcPts val="0"/>
                        </a:spcAft>
                      </a:pPr>
                      <a:r>
                        <a:rPr lang="et-EE" sz="1800" b="1" dirty="0"/>
                        <a:t>Osakaal pinnast</a:t>
                      </a:r>
                      <a:endParaRPr lang="et-EE" sz="2000" b="1" dirty="0">
                        <a:latin typeface="Times New Roman"/>
                        <a:ea typeface="Times New Roman"/>
                        <a:cs typeface="Times New Roman"/>
                      </a:endParaRPr>
                    </a:p>
                  </a:txBody>
                  <a:tcPr marL="44450" marR="44450" marT="0" marB="0" anchor="b"/>
                </a:tc>
              </a:tr>
              <a:tr h="604127">
                <a:tc>
                  <a:txBody>
                    <a:bodyPr/>
                    <a:lstStyle/>
                    <a:p>
                      <a:pPr algn="l">
                        <a:spcAft>
                          <a:spcPts val="0"/>
                        </a:spcAft>
                      </a:pPr>
                      <a:r>
                        <a:rPr lang="et-EE" sz="1800" dirty="0"/>
                        <a:t>LV kasutuses olevad pinnad</a:t>
                      </a:r>
                      <a:endParaRPr lang="et-EE" sz="2000" dirty="0">
                        <a:latin typeface="Times New Roman"/>
                        <a:ea typeface="Times New Roman"/>
                        <a:cs typeface="Times New Roman"/>
                      </a:endParaRPr>
                    </a:p>
                  </a:txBody>
                  <a:tcPr marL="44450" marR="44450" marT="0" marB="0" anchor="b"/>
                </a:tc>
                <a:tc>
                  <a:txBody>
                    <a:bodyPr/>
                    <a:lstStyle/>
                    <a:p>
                      <a:pPr algn="ctr" fontAlgn="b"/>
                      <a:r>
                        <a:rPr lang="et-EE" sz="1800" b="0" i="0" u="none" strike="noStrike" dirty="0">
                          <a:latin typeface="Arial"/>
                        </a:rPr>
                        <a:t>30 982</a:t>
                      </a:r>
                    </a:p>
                  </a:txBody>
                  <a:tcPr marL="9525" marR="9525" marT="9525" marB="0" anchor="b"/>
                </a:tc>
                <a:tc>
                  <a:txBody>
                    <a:bodyPr/>
                    <a:lstStyle/>
                    <a:p>
                      <a:pPr algn="ctr" fontAlgn="b"/>
                      <a:r>
                        <a:rPr lang="et-EE" sz="1800" b="0" i="0" u="none" strike="noStrike" dirty="0">
                          <a:latin typeface="Arial"/>
                        </a:rPr>
                        <a:t>46</a:t>
                      </a:r>
                    </a:p>
                  </a:txBody>
                  <a:tcPr marL="9525" marR="9525" marT="9525" marB="0" anchor="b"/>
                </a:tc>
                <a:tc>
                  <a:txBody>
                    <a:bodyPr/>
                    <a:lstStyle/>
                    <a:p>
                      <a:pPr algn="ctr" fontAlgn="b"/>
                      <a:r>
                        <a:rPr lang="et-EE" sz="1800" b="0" i="0" u="none" strike="noStrike">
                          <a:latin typeface="Arial"/>
                        </a:rPr>
                        <a:t>28%</a:t>
                      </a:r>
                    </a:p>
                  </a:txBody>
                  <a:tcPr marL="9525" marR="9525" marT="9525" marB="0" anchor="b"/>
                </a:tc>
              </a:tr>
              <a:tr h="418016">
                <a:tc>
                  <a:txBody>
                    <a:bodyPr/>
                    <a:lstStyle/>
                    <a:p>
                      <a:pPr algn="l">
                        <a:spcAft>
                          <a:spcPts val="0"/>
                        </a:spcAft>
                      </a:pPr>
                      <a:r>
                        <a:rPr lang="et-EE" sz="1800" dirty="0"/>
                        <a:t>Vabad pinnad</a:t>
                      </a:r>
                      <a:endParaRPr lang="et-EE" sz="2000" dirty="0">
                        <a:latin typeface="Times New Roman"/>
                        <a:ea typeface="Times New Roman"/>
                        <a:cs typeface="Times New Roman"/>
                      </a:endParaRPr>
                    </a:p>
                  </a:txBody>
                  <a:tcPr marL="44450" marR="44450" marT="0" marB="0" anchor="b"/>
                </a:tc>
                <a:tc>
                  <a:txBody>
                    <a:bodyPr/>
                    <a:lstStyle/>
                    <a:p>
                      <a:pPr algn="ctr" fontAlgn="b"/>
                      <a:r>
                        <a:rPr lang="et-EE" sz="1800" b="0" i="0" u="none" strike="noStrike">
                          <a:latin typeface="Arial"/>
                        </a:rPr>
                        <a:t>1 618</a:t>
                      </a:r>
                    </a:p>
                  </a:txBody>
                  <a:tcPr marL="9525" marR="9525" marT="9525" marB="0" anchor="b"/>
                </a:tc>
                <a:tc>
                  <a:txBody>
                    <a:bodyPr/>
                    <a:lstStyle/>
                    <a:p>
                      <a:pPr algn="ctr" fontAlgn="b"/>
                      <a:r>
                        <a:rPr lang="et-EE" sz="1800" b="0" i="0" u="none" strike="noStrike" dirty="0">
                          <a:latin typeface="Arial"/>
                        </a:rPr>
                        <a:t>16</a:t>
                      </a:r>
                    </a:p>
                  </a:txBody>
                  <a:tcPr marL="9525" marR="9525" marT="9525" marB="0" anchor="b"/>
                </a:tc>
                <a:tc>
                  <a:txBody>
                    <a:bodyPr/>
                    <a:lstStyle/>
                    <a:p>
                      <a:pPr algn="ctr" fontAlgn="b"/>
                      <a:r>
                        <a:rPr lang="et-EE" sz="1800" b="0" i="0" u="none" strike="noStrike" dirty="0">
                          <a:latin typeface="Arial"/>
                        </a:rPr>
                        <a:t>1%</a:t>
                      </a:r>
                    </a:p>
                  </a:txBody>
                  <a:tcPr marL="9525" marR="9525" marT="9525" marB="0" anchor="b"/>
                </a:tc>
              </a:tr>
              <a:tr h="418016">
                <a:tc>
                  <a:txBody>
                    <a:bodyPr/>
                    <a:lstStyle/>
                    <a:p>
                      <a:pPr algn="l">
                        <a:spcAft>
                          <a:spcPts val="0"/>
                        </a:spcAft>
                      </a:pPr>
                      <a:r>
                        <a:rPr lang="et-EE" sz="1800" dirty="0"/>
                        <a:t>Tasuta kasutuses</a:t>
                      </a:r>
                      <a:endParaRPr lang="et-EE" sz="2000" dirty="0">
                        <a:latin typeface="Times New Roman"/>
                        <a:ea typeface="Times New Roman"/>
                        <a:cs typeface="Times New Roman"/>
                      </a:endParaRPr>
                    </a:p>
                  </a:txBody>
                  <a:tcPr marL="44450" marR="44450" marT="0" marB="0" anchor="b"/>
                </a:tc>
                <a:tc>
                  <a:txBody>
                    <a:bodyPr/>
                    <a:lstStyle/>
                    <a:p>
                      <a:pPr algn="ctr" fontAlgn="b"/>
                      <a:r>
                        <a:rPr lang="et-EE" sz="1800" b="0" i="0" u="none" strike="noStrike">
                          <a:latin typeface="Arial"/>
                        </a:rPr>
                        <a:t>40 931</a:t>
                      </a:r>
                    </a:p>
                  </a:txBody>
                  <a:tcPr marL="9525" marR="9525" marT="9525" marB="0" anchor="b"/>
                </a:tc>
                <a:tc>
                  <a:txBody>
                    <a:bodyPr/>
                    <a:lstStyle/>
                    <a:p>
                      <a:pPr algn="ctr" fontAlgn="b"/>
                      <a:r>
                        <a:rPr lang="et-EE" sz="1800" b="0" i="0" u="none" strike="noStrike">
                          <a:latin typeface="Arial"/>
                        </a:rPr>
                        <a:t>47</a:t>
                      </a:r>
                    </a:p>
                  </a:txBody>
                  <a:tcPr marL="9525" marR="9525" marT="9525" marB="0" anchor="b"/>
                </a:tc>
                <a:tc>
                  <a:txBody>
                    <a:bodyPr/>
                    <a:lstStyle/>
                    <a:p>
                      <a:pPr algn="ctr" fontAlgn="b"/>
                      <a:r>
                        <a:rPr lang="et-EE" sz="1800" b="0" i="0" u="none" strike="noStrike" dirty="0">
                          <a:latin typeface="Arial"/>
                        </a:rPr>
                        <a:t>37%</a:t>
                      </a:r>
                    </a:p>
                  </a:txBody>
                  <a:tcPr marL="9525" marR="9525" marT="9525" marB="0" anchor="b"/>
                </a:tc>
              </a:tr>
              <a:tr h="418016">
                <a:tc>
                  <a:txBody>
                    <a:bodyPr/>
                    <a:lstStyle/>
                    <a:p>
                      <a:pPr algn="l">
                        <a:spcAft>
                          <a:spcPts val="0"/>
                        </a:spcAft>
                      </a:pPr>
                      <a:r>
                        <a:rPr lang="et-EE" sz="1800" dirty="0"/>
                        <a:t>Üürilepingud</a:t>
                      </a:r>
                      <a:endParaRPr lang="et-EE" sz="2000" dirty="0">
                        <a:latin typeface="Times New Roman"/>
                        <a:ea typeface="Times New Roman"/>
                        <a:cs typeface="Times New Roman"/>
                      </a:endParaRPr>
                    </a:p>
                  </a:txBody>
                  <a:tcPr marL="44450" marR="44450" marT="0" marB="0" anchor="b"/>
                </a:tc>
                <a:tc>
                  <a:txBody>
                    <a:bodyPr/>
                    <a:lstStyle/>
                    <a:p>
                      <a:pPr algn="ctr" fontAlgn="b"/>
                      <a:r>
                        <a:rPr lang="et-EE" sz="1800" b="0" i="0" u="none" strike="noStrike">
                          <a:latin typeface="Arial"/>
                        </a:rPr>
                        <a:t>36 721</a:t>
                      </a:r>
                    </a:p>
                  </a:txBody>
                  <a:tcPr marL="9525" marR="9525" marT="9525" marB="0" anchor="b"/>
                </a:tc>
                <a:tc>
                  <a:txBody>
                    <a:bodyPr/>
                    <a:lstStyle/>
                    <a:p>
                      <a:pPr algn="ctr" fontAlgn="b"/>
                      <a:r>
                        <a:rPr lang="et-EE" sz="1800" b="0" i="0" u="none" strike="noStrike">
                          <a:latin typeface="Arial"/>
                        </a:rPr>
                        <a:t>150</a:t>
                      </a:r>
                    </a:p>
                  </a:txBody>
                  <a:tcPr marL="9525" marR="9525" marT="9525" marB="0" anchor="b"/>
                </a:tc>
                <a:tc>
                  <a:txBody>
                    <a:bodyPr/>
                    <a:lstStyle/>
                    <a:p>
                      <a:pPr algn="ctr" fontAlgn="b"/>
                      <a:r>
                        <a:rPr lang="et-EE" sz="1800" b="0" i="0" u="none" strike="noStrike" dirty="0">
                          <a:latin typeface="Arial"/>
                        </a:rPr>
                        <a:t>33%</a:t>
                      </a:r>
                    </a:p>
                  </a:txBody>
                  <a:tcPr marL="9525" marR="9525" marT="9525" marB="0" anchor="b"/>
                </a:tc>
              </a:tr>
              <a:tr h="418016">
                <a:tc>
                  <a:txBody>
                    <a:bodyPr/>
                    <a:lstStyle/>
                    <a:p>
                      <a:pPr algn="l">
                        <a:spcAft>
                          <a:spcPts val="0"/>
                        </a:spcAft>
                      </a:pPr>
                      <a:r>
                        <a:rPr lang="et-EE" sz="1800" b="1" dirty="0"/>
                        <a:t>Kokku</a:t>
                      </a:r>
                      <a:endParaRPr lang="et-EE" sz="2000" b="1" dirty="0">
                        <a:latin typeface="Times New Roman"/>
                        <a:ea typeface="Times New Roman"/>
                        <a:cs typeface="Times New Roman"/>
                      </a:endParaRPr>
                    </a:p>
                  </a:txBody>
                  <a:tcPr marL="44450" marR="44450" marT="0" marB="0" anchor="b"/>
                </a:tc>
                <a:tc>
                  <a:txBody>
                    <a:bodyPr/>
                    <a:lstStyle/>
                    <a:p>
                      <a:pPr algn="ctr" fontAlgn="b"/>
                      <a:r>
                        <a:rPr lang="et-EE" sz="1800" b="1" i="0" u="none" strike="noStrike" dirty="0">
                          <a:latin typeface="Arial"/>
                        </a:rPr>
                        <a:t>110 251</a:t>
                      </a:r>
                    </a:p>
                  </a:txBody>
                  <a:tcPr marL="9525" marR="9525" marT="9525" marB="0" anchor="b"/>
                </a:tc>
                <a:tc>
                  <a:txBody>
                    <a:bodyPr/>
                    <a:lstStyle/>
                    <a:p>
                      <a:pPr algn="ctr" fontAlgn="b"/>
                      <a:r>
                        <a:rPr lang="et-EE" sz="1800" b="1" i="0" u="none" strike="noStrike">
                          <a:latin typeface="Arial"/>
                        </a:rPr>
                        <a:t>259</a:t>
                      </a:r>
                    </a:p>
                  </a:txBody>
                  <a:tcPr marL="9525" marR="9525" marT="9525" marB="0" anchor="b"/>
                </a:tc>
                <a:tc>
                  <a:txBody>
                    <a:bodyPr/>
                    <a:lstStyle/>
                    <a:p>
                      <a:pPr algn="ctr" fontAlgn="b"/>
                      <a:r>
                        <a:rPr lang="et-EE" sz="1800" b="1" i="0" u="none" strike="noStrike" dirty="0">
                          <a:latin typeface="Arial"/>
                        </a:rPr>
                        <a:t>100%</a:t>
                      </a: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t-EE" dirty="0" smtClean="0"/>
              <a:t>Linnal on  1.oktoobri  </a:t>
            </a:r>
            <a:r>
              <a:rPr lang="et-EE" dirty="0" smtClean="0"/>
              <a:t>2012. a </a:t>
            </a:r>
            <a:r>
              <a:rPr lang="et-EE" dirty="0" smtClean="0"/>
              <a:t>seisuga sõlmitud 197 ruumide kasutamise lepingut. </a:t>
            </a:r>
          </a:p>
          <a:p>
            <a:r>
              <a:rPr lang="et-EE" dirty="0" smtClean="0"/>
              <a:t>2012. </a:t>
            </a:r>
            <a:r>
              <a:rPr lang="et-EE" dirty="0" smtClean="0"/>
              <a:t>aastal on sõlmitud 27 äriruumide üürilepingut ja 7 tasuta kasutamise lepingut. </a:t>
            </a:r>
          </a:p>
          <a:p>
            <a:r>
              <a:rPr lang="et-EE" dirty="0" smtClean="0"/>
              <a:t>Linnavarade osakond </a:t>
            </a:r>
            <a:r>
              <a:rPr lang="et-EE" smtClean="0"/>
              <a:t>sai  </a:t>
            </a:r>
            <a:r>
              <a:rPr lang="et-EE" smtClean="0"/>
              <a:t>2011. </a:t>
            </a:r>
            <a:r>
              <a:rPr lang="et-EE" dirty="0" smtClean="0"/>
              <a:t>a </a:t>
            </a:r>
            <a:r>
              <a:rPr lang="et-EE" dirty="0" smtClean="0"/>
              <a:t>linnavara mitteeluruumide kasutusse andmisest tulu  1 029 780 eurot.   </a:t>
            </a:r>
          </a:p>
          <a:p>
            <a:r>
              <a:rPr lang="et-EE" dirty="0" smtClean="0"/>
              <a:t>2012 aastal on prognoositud linnavarade osakonna poolt saadava   tulu  suuruseks  995 626 eurot. </a:t>
            </a:r>
          </a:p>
          <a:p>
            <a:r>
              <a:rPr lang="et-EE" dirty="0" smtClean="0"/>
              <a:t>Äriruumidele  planeeritud  hoolduskulud 2012. aastal on 159 700 eurot </a:t>
            </a:r>
          </a:p>
          <a:p>
            <a:endParaRPr lang="et-E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4810539"/>
          </a:xfrm>
        </p:spPr>
        <p:txBody>
          <a:bodyPr>
            <a:normAutofit lnSpcReduction="10000"/>
          </a:bodyPr>
          <a:lstStyle/>
          <a:p>
            <a:pPr>
              <a:buNone/>
            </a:pPr>
            <a:r>
              <a:rPr lang="et-EE" dirty="0" smtClean="0"/>
              <a:t> </a:t>
            </a:r>
          </a:p>
          <a:p>
            <a:r>
              <a:rPr lang="et-EE" dirty="0" smtClean="0"/>
              <a:t>Äriühingutele antakse ruume kasutusse valdavalt suuliste enampakkumiste korras ning lähtudes kehtivatest turuhindadest.  </a:t>
            </a:r>
          </a:p>
          <a:p>
            <a:r>
              <a:rPr lang="et-EE" dirty="0" smtClean="0"/>
              <a:t>2012 aasta 1. oktoobriks on   linnavarade osakond  läbi  viinud 11 enampakkumist, millest  </a:t>
            </a:r>
          </a:p>
          <a:p>
            <a:pPr lvl="1"/>
            <a:r>
              <a:rPr lang="et-EE" dirty="0" smtClean="0"/>
              <a:t>5 ebaõnnestusid osavõtjate puudumise tõttu ja </a:t>
            </a:r>
          </a:p>
          <a:p>
            <a:pPr lvl="1"/>
            <a:r>
              <a:rPr lang="et-EE" dirty="0" smtClean="0"/>
              <a:t>6 korral õnnestus leida ruumidele kasutaja.</a:t>
            </a:r>
          </a:p>
          <a:p>
            <a:r>
              <a:rPr lang="et-EE" dirty="0" smtClean="0"/>
              <a:t>Ruumid, mida enampakkumise korras ei ole olnud võimalik üürile anda, antakse kasutusse otsustuskorras.</a:t>
            </a:r>
          </a:p>
          <a:p>
            <a:endParaRPr lang="et-E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t-EE" dirty="0" smtClean="0"/>
              <a:t>Info äriruumide kohta on olemas internetis aadressil: </a:t>
            </a:r>
            <a:r>
              <a:rPr lang="et-EE" dirty="0" smtClean="0">
                <a:hlinkClick r:id="rId2"/>
              </a:rPr>
              <a:t>www.tartu.ee/rent</a:t>
            </a:r>
            <a:r>
              <a:rPr lang="et-EE" dirty="0" smtClean="0"/>
              <a:t>.  </a:t>
            </a:r>
          </a:p>
          <a:p>
            <a:r>
              <a:rPr lang="et-EE" dirty="0" smtClean="0"/>
              <a:t>Enampakkumiste korral avaldab LVO kuulutuse üleriigilises päevalehes (tavaliselt “Postimees”), Tartu linna interneti kodulehel (</a:t>
            </a:r>
            <a:r>
              <a:rPr lang="et-EE" dirty="0" smtClean="0">
                <a:hlinkClick r:id="rId3"/>
              </a:rPr>
              <a:t>www.tartu.ee/linnavarad</a:t>
            </a:r>
            <a:r>
              <a:rPr lang="et-EE" dirty="0" smtClean="0"/>
              <a:t> ja </a:t>
            </a:r>
            <a:r>
              <a:rPr lang="et-EE" dirty="0" smtClean="0">
                <a:hlinkClick r:id="rId4"/>
              </a:rPr>
              <a:t>www.tartu.ee</a:t>
            </a:r>
            <a:r>
              <a:rPr lang="et-EE" dirty="0" smtClean="0"/>
              <a:t> )  ning </a:t>
            </a:r>
          </a:p>
          <a:p>
            <a:r>
              <a:rPr lang="et-EE" dirty="0" smtClean="0"/>
              <a:t>Lisaks reklaamitakse äriruumide üürimist kinnisvaraportaalis </a:t>
            </a:r>
            <a:r>
              <a:rPr lang="et-EE" dirty="0" smtClean="0">
                <a:hlinkClick r:id="rId5"/>
              </a:rPr>
              <a:t>www.kv.ee</a:t>
            </a:r>
            <a:endParaRPr lang="et-EE" dirty="0" smtClean="0"/>
          </a:p>
          <a:p>
            <a:endParaRPr lang="et-EE" dirty="0"/>
          </a:p>
        </p:txBody>
      </p:sp>
      <p:sp>
        <p:nvSpPr>
          <p:cNvPr id="3" name="Title 2"/>
          <p:cNvSpPr>
            <a:spLocks noGrp="1"/>
          </p:cNvSpPr>
          <p:nvPr>
            <p:ph type="title"/>
          </p:nvPr>
        </p:nvSpPr>
        <p:spPr/>
        <p:txBody>
          <a:bodyPr/>
          <a:lstStyle/>
          <a:p>
            <a:endParaRPr lang="et-E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t-EE" dirty="0" smtClean="0"/>
              <a:t>Äriruumide üürilepingute ja tasuta kasutamise lepingute arvu muutus</a:t>
            </a:r>
            <a:endParaRPr lang="et-EE" dirty="0"/>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t-EE"/>
          </a:p>
        </p:txBody>
      </p:sp>
      <p:sp>
        <p:nvSpPr>
          <p:cNvPr id="18435" name="Rectangle 3"/>
          <p:cNvSpPr>
            <a:spLocks noChangeArrowheads="1"/>
          </p:cNvSpPr>
          <p:nvPr/>
        </p:nvSpPr>
        <p:spPr bwMode="auto">
          <a:xfrm>
            <a:off x="0" y="42195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t-EE" sz="1800" b="0" i="0" u="none" strike="noStrike" cap="none" normalizeH="0" baseline="0" smtClean="0">
              <a:ln>
                <a:noFill/>
              </a:ln>
              <a:solidFill>
                <a:schemeClr val="tx1"/>
              </a:solidFill>
              <a:effectLst/>
              <a:latin typeface="Arial" pitchFamily="34" charset="0"/>
            </a:endParaRPr>
          </a:p>
        </p:txBody>
      </p:sp>
      <p:graphicFrame>
        <p:nvGraphicFramePr>
          <p:cNvPr id="9" name="Chart 8"/>
          <p:cNvGraphicFramePr/>
          <p:nvPr/>
        </p:nvGraphicFramePr>
        <p:xfrm>
          <a:off x="611560" y="1340768"/>
          <a:ext cx="7776864" cy="37444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Table 9"/>
          <p:cNvGraphicFramePr>
            <a:graphicFrameLocks noGrp="1"/>
          </p:cNvGraphicFramePr>
          <p:nvPr/>
        </p:nvGraphicFramePr>
        <p:xfrm>
          <a:off x="971600" y="5013176"/>
          <a:ext cx="7200795" cy="936104"/>
        </p:xfrm>
        <a:graphic>
          <a:graphicData uri="http://schemas.openxmlformats.org/drawingml/2006/table">
            <a:tbl>
              <a:tblPr/>
              <a:tblGrid>
                <a:gridCol w="1332575"/>
                <a:gridCol w="586822"/>
                <a:gridCol w="586822"/>
                <a:gridCol w="586822"/>
                <a:gridCol w="586822"/>
                <a:gridCol w="586822"/>
                <a:gridCol w="586822"/>
                <a:gridCol w="586822"/>
                <a:gridCol w="586822"/>
                <a:gridCol w="586822"/>
                <a:gridCol w="586822"/>
              </a:tblGrid>
              <a:tr h="234026">
                <a:tc>
                  <a:txBody>
                    <a:bodyPr/>
                    <a:lstStyle/>
                    <a:p>
                      <a:pPr algn="l" rtl="0" fontAlgn="b"/>
                      <a:r>
                        <a:rPr lang="et-EE" sz="1100" b="0" i="0" u="none" strike="noStrike">
                          <a:solidFill>
                            <a:srgbClr val="000000"/>
                          </a:solidFill>
                          <a:latin typeface="Lucida Sans Unicode"/>
                        </a:rPr>
                        <a:t> </a:t>
                      </a:r>
                      <a:r>
                        <a:rPr lang="et-EE" sz="1400" b="0" i="0" u="none" strike="noStrike">
                          <a:solidFill>
                            <a:srgbClr val="000000"/>
                          </a:solidFill>
                          <a:latin typeface="Times New Roman"/>
                        </a:rPr>
                        <a:t> </a:t>
                      </a:r>
                      <a:endParaRPr lang="et-EE" sz="1100" b="0" i="0" u="none" strike="noStrike">
                        <a:solidFill>
                          <a:srgbClr val="000000"/>
                        </a:solidFill>
                        <a:latin typeface="Lucida Sans Unicode"/>
                      </a:endParaRP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dirty="0">
                          <a:solidFill>
                            <a:srgbClr val="000000"/>
                          </a:solidFill>
                          <a:latin typeface="Lucida Sans Unicode"/>
                        </a:rPr>
                        <a:t>2003</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2004</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2005</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2006</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2007</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2008</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2009</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2010</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2011</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2012*</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234026">
                <a:tc>
                  <a:txBody>
                    <a:bodyPr/>
                    <a:lstStyle/>
                    <a:p>
                      <a:pPr algn="l" rtl="0" fontAlgn="b"/>
                      <a:r>
                        <a:rPr lang="et-EE" sz="1100" b="0" i="0" u="none" strike="noStrike">
                          <a:solidFill>
                            <a:srgbClr val="000000"/>
                          </a:solidFill>
                          <a:latin typeface="Lucida Sans Unicode"/>
                        </a:rPr>
                        <a:t>Üürilepingud</a:t>
                      </a:r>
                      <a:r>
                        <a:rPr lang="et-EE" sz="1400" b="0" i="0" u="none" strike="noStrike">
                          <a:solidFill>
                            <a:srgbClr val="000000"/>
                          </a:solidFill>
                          <a:latin typeface="Times New Roman"/>
                        </a:rPr>
                        <a:t> </a:t>
                      </a:r>
                      <a:endParaRPr lang="et-EE" sz="1100" b="0" i="0" u="none" strike="noStrike">
                        <a:solidFill>
                          <a:srgbClr val="000000"/>
                        </a:solidFill>
                        <a:latin typeface="Lucida Sans Unicode"/>
                      </a:endParaRP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135</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140</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163</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163</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170</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166</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159</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159</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161</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150</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234026">
                <a:tc>
                  <a:txBody>
                    <a:bodyPr/>
                    <a:lstStyle/>
                    <a:p>
                      <a:pPr algn="l" rtl="0" fontAlgn="b"/>
                      <a:r>
                        <a:rPr lang="et-EE" sz="1100" b="0" i="0" u="none" strike="noStrike">
                          <a:solidFill>
                            <a:srgbClr val="000000"/>
                          </a:solidFill>
                          <a:latin typeface="Lucida Sans Unicode"/>
                        </a:rPr>
                        <a:t>Tasuta</a:t>
                      </a:r>
                      <a:r>
                        <a:rPr lang="et-EE" sz="1400" b="0" i="0" u="none" strike="noStrike">
                          <a:solidFill>
                            <a:srgbClr val="000000"/>
                          </a:solidFill>
                          <a:latin typeface="Times New Roman"/>
                        </a:rPr>
                        <a:t> </a:t>
                      </a:r>
                      <a:endParaRPr lang="et-EE" sz="1100" b="0" i="0" u="none" strike="noStrike">
                        <a:solidFill>
                          <a:srgbClr val="000000"/>
                        </a:solidFill>
                        <a:latin typeface="Lucida Sans Unicode"/>
                      </a:endParaRP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26</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31</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33</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45</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48</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52</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49</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49</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49</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49</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234026">
                <a:tc>
                  <a:txBody>
                    <a:bodyPr/>
                    <a:lstStyle/>
                    <a:p>
                      <a:pPr algn="l" rtl="0" fontAlgn="b"/>
                      <a:r>
                        <a:rPr lang="et-EE" sz="1100" b="1" i="0" u="none" strike="noStrike" dirty="0">
                          <a:solidFill>
                            <a:srgbClr val="000000"/>
                          </a:solidFill>
                          <a:latin typeface="Lucida Sans Unicode"/>
                        </a:rPr>
                        <a:t>Kokku</a:t>
                      </a:r>
                      <a:r>
                        <a:rPr lang="et-EE" sz="1400" b="1" i="0" u="none" strike="noStrike" dirty="0">
                          <a:solidFill>
                            <a:srgbClr val="000000"/>
                          </a:solidFill>
                          <a:latin typeface="Times New Roman"/>
                        </a:rPr>
                        <a:t> </a:t>
                      </a:r>
                      <a:endParaRPr lang="et-EE" sz="1100" b="1" i="0" u="none" strike="noStrike" dirty="0">
                        <a:solidFill>
                          <a:srgbClr val="000000"/>
                        </a:solidFill>
                        <a:latin typeface="Lucida Sans Unicode"/>
                      </a:endParaRP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161</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171</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196</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208</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218</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218</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208</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208</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210</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dirty="0">
                          <a:solidFill>
                            <a:srgbClr val="000000"/>
                          </a:solidFill>
                          <a:latin typeface="Lucida Sans Unicode"/>
                        </a:rPr>
                        <a:t>199</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t-EE" dirty="0" smtClean="0"/>
              <a:t>Äriruumide üürilepingute ja tasuta kasutamise pindade muutumine</a:t>
            </a:r>
            <a:endParaRPr lang="et-EE" dirty="0"/>
          </a:p>
        </p:txBody>
      </p:sp>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t-EE"/>
          </a:p>
        </p:txBody>
      </p:sp>
      <p:sp>
        <p:nvSpPr>
          <p:cNvPr id="19459" name="Rectangle 3"/>
          <p:cNvSpPr>
            <a:spLocks noChangeArrowheads="1"/>
          </p:cNvSpPr>
          <p:nvPr/>
        </p:nvSpPr>
        <p:spPr bwMode="auto">
          <a:xfrm>
            <a:off x="0" y="4229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t-EE" sz="1800" b="0" i="0" u="none" strike="noStrike" cap="none" normalizeH="0" baseline="0" smtClean="0">
              <a:ln>
                <a:noFill/>
              </a:ln>
              <a:solidFill>
                <a:schemeClr val="tx1"/>
              </a:solidFill>
              <a:effectLst/>
              <a:latin typeface="Arial" pitchFamily="34" charset="0"/>
            </a:endParaRPr>
          </a:p>
        </p:txBody>
      </p:sp>
      <p:graphicFrame>
        <p:nvGraphicFramePr>
          <p:cNvPr id="7" name="Chart 6"/>
          <p:cNvGraphicFramePr/>
          <p:nvPr/>
        </p:nvGraphicFramePr>
        <p:xfrm>
          <a:off x="539552" y="1340768"/>
          <a:ext cx="7848871" cy="39360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le 7"/>
          <p:cNvGraphicFramePr>
            <a:graphicFrameLocks noGrp="1"/>
          </p:cNvGraphicFramePr>
          <p:nvPr/>
        </p:nvGraphicFramePr>
        <p:xfrm>
          <a:off x="1043611" y="5229200"/>
          <a:ext cx="7128790" cy="936104"/>
        </p:xfrm>
        <a:graphic>
          <a:graphicData uri="http://schemas.openxmlformats.org/drawingml/2006/table">
            <a:tbl>
              <a:tblPr/>
              <a:tblGrid>
                <a:gridCol w="1008109"/>
                <a:gridCol w="792088"/>
                <a:gridCol w="648072"/>
                <a:gridCol w="613843"/>
                <a:gridCol w="580954"/>
                <a:gridCol w="580954"/>
                <a:gridCol w="580954"/>
                <a:gridCol w="580954"/>
                <a:gridCol w="580954"/>
                <a:gridCol w="580954"/>
                <a:gridCol w="580954"/>
              </a:tblGrid>
              <a:tr h="234026">
                <a:tc>
                  <a:txBody>
                    <a:bodyPr/>
                    <a:lstStyle/>
                    <a:p>
                      <a:pPr algn="l" rtl="0" fontAlgn="b"/>
                      <a:r>
                        <a:rPr lang="et-EE" sz="1100" b="0" i="0" u="none" strike="noStrike" dirty="0">
                          <a:solidFill>
                            <a:srgbClr val="000000"/>
                          </a:solidFill>
                          <a:latin typeface="Lucida Sans Unicode"/>
                        </a:rPr>
                        <a:t> </a:t>
                      </a:r>
                      <a:r>
                        <a:rPr lang="et-EE" sz="1400" b="0" i="0" u="none" strike="noStrike" dirty="0">
                          <a:solidFill>
                            <a:srgbClr val="000000"/>
                          </a:solidFill>
                          <a:latin typeface="Times New Roman"/>
                        </a:rPr>
                        <a:t> </a:t>
                      </a:r>
                      <a:endParaRPr lang="et-EE" sz="1100" b="0" i="0" u="none" strike="noStrike" dirty="0">
                        <a:solidFill>
                          <a:srgbClr val="000000"/>
                        </a:solidFill>
                        <a:latin typeface="Lucida Sans Unicode"/>
                      </a:endParaRP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2003</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2004</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2005</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2006</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2007</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2008</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2009</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2010</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2011</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2012*</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234026">
                <a:tc>
                  <a:txBody>
                    <a:bodyPr/>
                    <a:lstStyle/>
                    <a:p>
                      <a:pPr algn="l" rtl="0" fontAlgn="b"/>
                      <a:r>
                        <a:rPr lang="et-EE" sz="1100" b="0" i="0" u="none" strike="noStrike">
                          <a:solidFill>
                            <a:srgbClr val="000000"/>
                          </a:solidFill>
                          <a:latin typeface="Lucida Sans Unicode"/>
                        </a:rPr>
                        <a:t>Üürilepingud</a:t>
                      </a:r>
                      <a:r>
                        <a:rPr lang="et-EE" sz="1400" b="0" i="0" u="none" strike="noStrike">
                          <a:solidFill>
                            <a:srgbClr val="000000"/>
                          </a:solidFill>
                          <a:latin typeface="Times New Roman"/>
                        </a:rPr>
                        <a:t> </a:t>
                      </a:r>
                      <a:endParaRPr lang="et-EE" sz="1100" b="0" i="0" u="none" strike="noStrike">
                        <a:solidFill>
                          <a:srgbClr val="000000"/>
                        </a:solidFill>
                        <a:latin typeface="Lucida Sans Unicode"/>
                      </a:endParaRP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24 381</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25 243</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33 580</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32 317</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33 834</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37 776</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39 070</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41 344</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38 268</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36 721</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234026">
                <a:tc>
                  <a:txBody>
                    <a:bodyPr/>
                    <a:lstStyle/>
                    <a:p>
                      <a:pPr algn="l" rtl="0" fontAlgn="b"/>
                      <a:r>
                        <a:rPr lang="et-EE" sz="1100" b="0" i="0" u="none" strike="noStrike">
                          <a:solidFill>
                            <a:srgbClr val="000000"/>
                          </a:solidFill>
                          <a:latin typeface="Lucida Sans Unicode"/>
                        </a:rPr>
                        <a:t>Tasuta</a:t>
                      </a:r>
                      <a:r>
                        <a:rPr lang="et-EE" sz="1400" b="0" i="0" u="none" strike="noStrike">
                          <a:solidFill>
                            <a:srgbClr val="000000"/>
                          </a:solidFill>
                          <a:latin typeface="Times New Roman"/>
                        </a:rPr>
                        <a:t> </a:t>
                      </a:r>
                      <a:endParaRPr lang="et-EE" sz="1100" b="0" i="0" u="none" strike="noStrike">
                        <a:solidFill>
                          <a:srgbClr val="000000"/>
                        </a:solidFill>
                        <a:latin typeface="Lucida Sans Unicode"/>
                      </a:endParaRP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15 269</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19 002</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16 087</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30 603</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32 013</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39 105</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38 837</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36 781</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42 621</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0" i="0" u="none" strike="noStrike">
                          <a:solidFill>
                            <a:srgbClr val="000000"/>
                          </a:solidFill>
                          <a:latin typeface="Lucida Sans Unicode"/>
                        </a:rPr>
                        <a:t>40 931</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234026">
                <a:tc>
                  <a:txBody>
                    <a:bodyPr/>
                    <a:lstStyle/>
                    <a:p>
                      <a:pPr algn="l" rtl="0" fontAlgn="b"/>
                      <a:r>
                        <a:rPr lang="et-EE" sz="1100" b="1" i="0" u="none" strike="noStrike" dirty="0">
                          <a:solidFill>
                            <a:srgbClr val="000000"/>
                          </a:solidFill>
                          <a:latin typeface="Lucida Sans Unicode"/>
                        </a:rPr>
                        <a:t>Kokku</a:t>
                      </a:r>
                      <a:r>
                        <a:rPr lang="et-EE" sz="1400" b="1" i="0" u="none" strike="noStrike" dirty="0">
                          <a:solidFill>
                            <a:srgbClr val="000000"/>
                          </a:solidFill>
                          <a:latin typeface="Times New Roman"/>
                        </a:rPr>
                        <a:t> </a:t>
                      </a:r>
                      <a:endParaRPr lang="et-EE" sz="1100" b="1" i="0" u="none" strike="noStrike" dirty="0">
                        <a:solidFill>
                          <a:srgbClr val="000000"/>
                        </a:solidFill>
                        <a:latin typeface="Lucida Sans Unicode"/>
                      </a:endParaRP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39 650</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44 245</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49 667</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62 920</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65 847</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76 881</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77 907</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78 125</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a:solidFill>
                            <a:srgbClr val="000000"/>
                          </a:solidFill>
                          <a:latin typeface="Lucida Sans Unicode"/>
                        </a:rPr>
                        <a:t>80 889</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100" b="1" i="0" u="none" strike="noStrike" dirty="0">
                          <a:solidFill>
                            <a:srgbClr val="000000"/>
                          </a:solidFill>
                          <a:latin typeface="Lucida Sans Unicode"/>
                        </a:rPr>
                        <a:t>77 652</a:t>
                      </a:r>
                    </a:p>
                  </a:txBody>
                  <a:tcPr marL="0" marR="0" marT="0"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908720"/>
            <a:ext cx="8229600" cy="562074"/>
          </a:xfrm>
        </p:spPr>
        <p:txBody>
          <a:bodyPr>
            <a:noAutofit/>
          </a:bodyPr>
          <a:lstStyle/>
          <a:p>
            <a:r>
              <a:rPr lang="et-EE" sz="3600" dirty="0" smtClean="0"/>
              <a:t>Üürisumma, üürilaekumine ja üürivõlg</a:t>
            </a:r>
            <a:endParaRPr lang="et-EE" sz="3600" dirty="0"/>
          </a:p>
        </p:txBody>
      </p:sp>
      <p:sp>
        <p:nvSpPr>
          <p:cNvPr id="204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t-EE"/>
          </a:p>
        </p:txBody>
      </p:sp>
      <p:graphicFrame>
        <p:nvGraphicFramePr>
          <p:cNvPr id="6" name="Table 5"/>
          <p:cNvGraphicFramePr>
            <a:graphicFrameLocks noGrp="1"/>
          </p:cNvGraphicFramePr>
          <p:nvPr/>
        </p:nvGraphicFramePr>
        <p:xfrm>
          <a:off x="251520" y="1988840"/>
          <a:ext cx="8640960" cy="2948654"/>
        </p:xfrm>
        <a:graphic>
          <a:graphicData uri="http://schemas.openxmlformats.org/drawingml/2006/table">
            <a:tbl>
              <a:tblPr/>
              <a:tblGrid>
                <a:gridCol w="3418697"/>
                <a:gridCol w="753728"/>
                <a:gridCol w="901783"/>
                <a:gridCol w="901783"/>
                <a:gridCol w="753728"/>
                <a:gridCol w="901783"/>
                <a:gridCol w="1009458"/>
              </a:tblGrid>
              <a:tr h="365507">
                <a:tc>
                  <a:txBody>
                    <a:bodyPr/>
                    <a:lstStyle/>
                    <a:p>
                      <a:pPr algn="ctr" rtl="0" fontAlgn="b"/>
                      <a:r>
                        <a:rPr lang="et-EE" sz="1100" b="0" i="0" u="none" strike="noStrike" dirty="0">
                          <a:solidFill>
                            <a:srgbClr val="000000"/>
                          </a:solidFill>
                          <a:latin typeface="Lucida Sans Unicode"/>
                        </a:rPr>
                        <a:t> </a:t>
                      </a:r>
                      <a:r>
                        <a:rPr lang="et-EE" sz="1400" b="0" i="0" u="none" strike="noStrike" dirty="0">
                          <a:solidFill>
                            <a:srgbClr val="000000"/>
                          </a:solidFill>
                          <a:latin typeface="Times New Roman"/>
                        </a:rPr>
                        <a:t> </a:t>
                      </a:r>
                      <a:endParaRPr lang="et-EE" sz="1100" b="0" i="0" u="none" strike="noStrike" dirty="0">
                        <a:solidFill>
                          <a:srgbClr val="000000"/>
                        </a:solidFill>
                        <a:latin typeface="Lucida Sans Unicode"/>
                      </a:endParaRP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b"/>
                      <a:r>
                        <a:rPr lang="et-EE" sz="1200" b="1" i="0" u="none" strike="noStrike">
                          <a:solidFill>
                            <a:srgbClr val="000000"/>
                          </a:solidFill>
                          <a:latin typeface="Lucida Sans Unicode"/>
                        </a:rPr>
                        <a:t>2007.a</a:t>
                      </a:r>
                      <a:r>
                        <a:rPr lang="et-EE" sz="1400" b="1" i="0" u="none" strike="noStrike">
                          <a:solidFill>
                            <a:srgbClr val="000000"/>
                          </a:solidFill>
                          <a:latin typeface="Times New Roman"/>
                        </a:rPr>
                        <a:t> </a:t>
                      </a:r>
                      <a:endParaRPr lang="et-EE" sz="1200" b="1" i="0" u="none" strike="noStrike">
                        <a:solidFill>
                          <a:srgbClr val="000000"/>
                        </a:solidFill>
                        <a:latin typeface="Lucida Sans Unicode"/>
                      </a:endParaRP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b"/>
                      <a:r>
                        <a:rPr lang="et-EE" sz="1200" b="1" i="0" u="none" strike="noStrike">
                          <a:solidFill>
                            <a:srgbClr val="000000"/>
                          </a:solidFill>
                          <a:latin typeface="Lucida Sans Unicode"/>
                        </a:rPr>
                        <a:t>2008.a</a:t>
                      </a:r>
                      <a:r>
                        <a:rPr lang="et-EE" sz="1400" b="1" i="0" u="none" strike="noStrike">
                          <a:solidFill>
                            <a:srgbClr val="000000"/>
                          </a:solidFill>
                          <a:latin typeface="Times New Roman"/>
                        </a:rPr>
                        <a:t> </a:t>
                      </a:r>
                      <a:endParaRPr lang="et-EE" sz="1200" b="1" i="0" u="none" strike="noStrike">
                        <a:solidFill>
                          <a:srgbClr val="000000"/>
                        </a:solidFill>
                        <a:latin typeface="Lucida Sans Unicode"/>
                      </a:endParaRP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b"/>
                      <a:r>
                        <a:rPr lang="et-EE" sz="1200" b="1" i="0" u="none" strike="noStrike">
                          <a:solidFill>
                            <a:srgbClr val="000000"/>
                          </a:solidFill>
                          <a:latin typeface="Lucida Sans Unicode"/>
                        </a:rPr>
                        <a:t>2009.a</a:t>
                      </a:r>
                      <a:r>
                        <a:rPr lang="et-EE" sz="1400" b="1" i="0" u="none" strike="noStrike">
                          <a:solidFill>
                            <a:srgbClr val="000000"/>
                          </a:solidFill>
                          <a:latin typeface="Times New Roman"/>
                        </a:rPr>
                        <a:t> </a:t>
                      </a:r>
                      <a:endParaRPr lang="et-EE" sz="1200" b="1" i="0" u="none" strike="noStrike">
                        <a:solidFill>
                          <a:srgbClr val="000000"/>
                        </a:solidFill>
                        <a:latin typeface="Lucida Sans Unicode"/>
                      </a:endParaRP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b"/>
                      <a:r>
                        <a:rPr lang="et-EE" sz="1200" b="1" i="0" u="none" strike="noStrike">
                          <a:solidFill>
                            <a:srgbClr val="000000"/>
                          </a:solidFill>
                          <a:latin typeface="Lucida Sans Unicode"/>
                        </a:rPr>
                        <a:t>2010.a</a:t>
                      </a:r>
                      <a:r>
                        <a:rPr lang="et-EE" sz="1400" b="1" i="0" u="none" strike="noStrike">
                          <a:solidFill>
                            <a:srgbClr val="000000"/>
                          </a:solidFill>
                          <a:latin typeface="Times New Roman"/>
                        </a:rPr>
                        <a:t> </a:t>
                      </a:r>
                      <a:endParaRPr lang="et-EE" sz="1200" b="1" i="0" u="none" strike="noStrike">
                        <a:solidFill>
                          <a:srgbClr val="000000"/>
                        </a:solidFill>
                        <a:latin typeface="Lucida Sans Unicode"/>
                      </a:endParaRP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b"/>
                      <a:r>
                        <a:rPr lang="et-EE" sz="1200" b="1" i="0" u="none" strike="noStrike">
                          <a:solidFill>
                            <a:srgbClr val="000000"/>
                          </a:solidFill>
                          <a:latin typeface="Lucida Sans Unicode"/>
                        </a:rPr>
                        <a:t>2011.a</a:t>
                      </a:r>
                      <a:r>
                        <a:rPr lang="et-EE" sz="1400" b="1" i="0" u="none" strike="noStrike">
                          <a:solidFill>
                            <a:srgbClr val="000000"/>
                          </a:solidFill>
                          <a:latin typeface="Times New Roman"/>
                        </a:rPr>
                        <a:t> </a:t>
                      </a:r>
                      <a:endParaRPr lang="et-EE" sz="1200" b="1" i="0" u="none" strike="noStrike">
                        <a:solidFill>
                          <a:srgbClr val="000000"/>
                        </a:solidFill>
                        <a:latin typeface="Lucida Sans Unicode"/>
                      </a:endParaRP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b"/>
                      <a:r>
                        <a:rPr lang="et-EE" sz="1200" b="1" i="0" u="none" strike="noStrike" dirty="0">
                          <a:solidFill>
                            <a:srgbClr val="000000"/>
                          </a:solidFill>
                          <a:latin typeface="Lucida Sans Unicode"/>
                        </a:rPr>
                        <a:t>2012.a</a:t>
                      </a:r>
                      <a:r>
                        <a:rPr lang="et-EE" sz="1400" b="1" i="0" u="none" strike="noStrike" dirty="0">
                          <a:solidFill>
                            <a:srgbClr val="000000"/>
                          </a:solidFill>
                          <a:latin typeface="Times New Roman"/>
                        </a:rPr>
                        <a:t> </a:t>
                      </a:r>
                      <a:endParaRPr lang="et-EE" sz="1400" b="1" i="0" u="none" strike="noStrike" dirty="0" smtClean="0">
                        <a:solidFill>
                          <a:srgbClr val="000000"/>
                        </a:solidFill>
                        <a:latin typeface="Times New Roman"/>
                      </a:endParaRPr>
                    </a:p>
                    <a:p>
                      <a:pPr algn="ctr" rtl="0" fontAlgn="b"/>
                      <a:r>
                        <a:rPr lang="et-EE" sz="1400" b="1" i="0" u="none" strike="noStrike" dirty="0" smtClean="0">
                          <a:solidFill>
                            <a:srgbClr val="000000"/>
                          </a:solidFill>
                          <a:latin typeface="Times New Roman"/>
                        </a:rPr>
                        <a:t>(Setp. 2012)</a:t>
                      </a:r>
                      <a:endParaRPr lang="et-EE" sz="1200" b="1" i="0" u="none" strike="noStrike" dirty="0">
                        <a:solidFill>
                          <a:srgbClr val="000000"/>
                        </a:solidFill>
                        <a:latin typeface="Lucida Sans Unicode"/>
                      </a:endParaRP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365507">
                <a:tc>
                  <a:txBody>
                    <a:bodyPr/>
                    <a:lstStyle/>
                    <a:p>
                      <a:pPr algn="l" rtl="0" fontAlgn="b"/>
                      <a:r>
                        <a:rPr lang="et-EE" sz="1200" b="0" i="0" u="none" strike="noStrike" dirty="0">
                          <a:solidFill>
                            <a:srgbClr val="000000"/>
                          </a:solidFill>
                          <a:latin typeface="Lucida Sans Unicode"/>
                        </a:rPr>
                        <a:t>Arvestuslik üürisumma koos viivistega</a:t>
                      </a:r>
                      <a:r>
                        <a:rPr lang="et-EE" sz="1400" b="0" i="0" u="none" strike="noStrike" dirty="0">
                          <a:solidFill>
                            <a:srgbClr val="000000"/>
                          </a:solidFill>
                          <a:latin typeface="Times New Roman"/>
                        </a:rPr>
                        <a:t> </a:t>
                      </a:r>
                      <a:endParaRPr lang="et-EE" sz="1200" b="0" i="0" u="none" strike="noStrike" dirty="0">
                        <a:solidFill>
                          <a:srgbClr val="000000"/>
                        </a:solidFill>
                        <a:latin typeface="Lucida Sans Unicode"/>
                      </a:endParaRP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862 068</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1 000 421</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1 070 299</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980 784</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1 048 970</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676 406</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365507">
                <a:tc>
                  <a:txBody>
                    <a:bodyPr/>
                    <a:lstStyle/>
                    <a:p>
                      <a:pPr marL="0" algn="l" rtl="0" eaLnBrk="1" fontAlgn="b" latinLnBrk="0" hangingPunct="1"/>
                      <a:r>
                        <a:rPr kumimoji="0" lang="et-EE" sz="1200" b="0" i="0" u="none" strike="noStrike" kern="1200" dirty="0">
                          <a:solidFill>
                            <a:srgbClr val="000000"/>
                          </a:solidFill>
                          <a:latin typeface="Lucida Sans Unicode"/>
                          <a:ea typeface="+mn-ea"/>
                          <a:cs typeface="+mn-cs"/>
                        </a:rPr>
                        <a:t>Tegelik laekumine koos viivistega </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dirty="0">
                          <a:solidFill>
                            <a:srgbClr val="000000"/>
                          </a:solidFill>
                          <a:latin typeface="Lucida Sans Unicode"/>
                        </a:rPr>
                        <a:t>882 688</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dirty="0">
                          <a:solidFill>
                            <a:srgbClr val="000000"/>
                          </a:solidFill>
                          <a:latin typeface="Lucida Sans Unicode"/>
                        </a:rPr>
                        <a:t>968 711</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1 054 949</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983 820</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1 029 780</a:t>
                      </a:r>
                      <a:r>
                        <a:rPr lang="et-EE" sz="1400" b="0" i="0" u="none" strike="noStrike">
                          <a:solidFill>
                            <a:srgbClr val="C00000"/>
                          </a:solidFill>
                          <a:latin typeface="Times New Roman"/>
                        </a:rPr>
                        <a:t> </a:t>
                      </a:r>
                      <a:endParaRPr lang="et-EE" sz="1200" b="0" i="0" u="none" strike="noStrike">
                        <a:solidFill>
                          <a:srgbClr val="000000"/>
                        </a:solidFill>
                        <a:latin typeface="Lucida Sans Unicode"/>
                      </a:endParaRP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704 725</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687278">
                <a:tc>
                  <a:txBody>
                    <a:bodyPr/>
                    <a:lstStyle/>
                    <a:p>
                      <a:pPr algn="l" rtl="0" fontAlgn="b"/>
                      <a:r>
                        <a:rPr lang="fi-FI" sz="1200" b="0" i="0" u="none" strike="noStrike">
                          <a:solidFill>
                            <a:srgbClr val="000000"/>
                          </a:solidFill>
                          <a:latin typeface="Lucida Sans Unicode"/>
                        </a:rPr>
                        <a:t>Kuu keskmine arvestuslik üür koos viivistega</a:t>
                      </a:r>
                      <a:r>
                        <a:rPr lang="fi-FI" sz="1400" b="0" i="0" u="none" strike="noStrike">
                          <a:solidFill>
                            <a:srgbClr val="000000"/>
                          </a:solidFill>
                          <a:latin typeface="Times New Roman"/>
                        </a:rPr>
                        <a:t> </a:t>
                      </a:r>
                      <a:endParaRPr lang="fi-FI" sz="1200" b="0" i="0" u="none" strike="noStrike">
                        <a:solidFill>
                          <a:srgbClr val="000000"/>
                        </a:solidFill>
                        <a:latin typeface="Lucida Sans Unicode"/>
                      </a:endParaRP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dirty="0">
                          <a:solidFill>
                            <a:srgbClr val="000000"/>
                          </a:solidFill>
                          <a:latin typeface="Lucida Sans Unicode"/>
                        </a:rPr>
                        <a:t>71 839</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dirty="0">
                          <a:solidFill>
                            <a:srgbClr val="000000"/>
                          </a:solidFill>
                          <a:latin typeface="Lucida Sans Unicode"/>
                        </a:rPr>
                        <a:t>83 368</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dirty="0">
                          <a:solidFill>
                            <a:srgbClr val="000000"/>
                          </a:solidFill>
                          <a:latin typeface="Lucida Sans Unicode"/>
                        </a:rPr>
                        <a:t>89 192</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dirty="0">
                          <a:solidFill>
                            <a:srgbClr val="000000"/>
                          </a:solidFill>
                          <a:latin typeface="Lucida Sans Unicode"/>
                        </a:rPr>
                        <a:t>81 732</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87 414</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75 156</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365507">
                <a:tc>
                  <a:txBody>
                    <a:bodyPr/>
                    <a:lstStyle/>
                    <a:p>
                      <a:pPr algn="l" rtl="0" fontAlgn="b"/>
                      <a:r>
                        <a:rPr lang="fi-FI" sz="1200" b="0" i="0" u="none" strike="noStrike">
                          <a:solidFill>
                            <a:srgbClr val="000000"/>
                          </a:solidFill>
                          <a:latin typeface="Lucida Sans Unicode"/>
                        </a:rPr>
                        <a:t>Kuu keskmine laekumine koos viivistega</a:t>
                      </a:r>
                      <a:r>
                        <a:rPr lang="fi-FI" sz="1400" b="0" i="0" u="none" strike="noStrike">
                          <a:solidFill>
                            <a:srgbClr val="000000"/>
                          </a:solidFill>
                          <a:latin typeface="Times New Roman"/>
                        </a:rPr>
                        <a:t> </a:t>
                      </a:r>
                      <a:endParaRPr lang="fi-FI" sz="1200" b="0" i="0" u="none" strike="noStrike">
                        <a:solidFill>
                          <a:srgbClr val="000000"/>
                        </a:solidFill>
                        <a:latin typeface="Lucida Sans Unicode"/>
                      </a:endParaRP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73 557</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80 726</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dirty="0">
                          <a:solidFill>
                            <a:srgbClr val="000000"/>
                          </a:solidFill>
                          <a:latin typeface="Lucida Sans Unicode"/>
                        </a:rPr>
                        <a:t>87 912</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dirty="0">
                          <a:solidFill>
                            <a:srgbClr val="000000"/>
                          </a:solidFill>
                          <a:latin typeface="Lucida Sans Unicode"/>
                        </a:rPr>
                        <a:t>81 985</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dirty="0">
                          <a:solidFill>
                            <a:srgbClr val="000000"/>
                          </a:solidFill>
                          <a:latin typeface="Lucida Sans Unicode"/>
                        </a:rPr>
                        <a:t>85 815</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78 303</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365507">
                <a:tc>
                  <a:txBody>
                    <a:bodyPr/>
                    <a:lstStyle/>
                    <a:p>
                      <a:pPr algn="l" rtl="0" fontAlgn="b"/>
                      <a:r>
                        <a:rPr lang="et-EE" sz="1200" b="0" i="0" u="none" strike="noStrike">
                          <a:solidFill>
                            <a:srgbClr val="000000"/>
                          </a:solidFill>
                          <a:latin typeface="Lucida Sans Unicode"/>
                        </a:rPr>
                        <a:t>Võlanõue üürilepingu partneritele</a:t>
                      </a:r>
                      <a:r>
                        <a:rPr lang="et-EE" sz="1400" b="0" i="0" u="none" strike="noStrike">
                          <a:solidFill>
                            <a:srgbClr val="000000"/>
                          </a:solidFill>
                          <a:latin typeface="Times New Roman"/>
                        </a:rPr>
                        <a:t> </a:t>
                      </a:r>
                      <a:endParaRPr lang="et-EE" sz="1200" b="0" i="0" u="none" strike="noStrike">
                        <a:solidFill>
                          <a:srgbClr val="000000"/>
                        </a:solidFill>
                        <a:latin typeface="Lucida Sans Unicode"/>
                      </a:endParaRP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59 707</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82 652</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75 954</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dirty="0">
                          <a:solidFill>
                            <a:srgbClr val="000000"/>
                          </a:solidFill>
                          <a:latin typeface="Lucida Sans Unicode"/>
                        </a:rPr>
                        <a:t>51 468</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dirty="0">
                          <a:solidFill>
                            <a:srgbClr val="000000"/>
                          </a:solidFill>
                          <a:latin typeface="Lucida Sans Unicode"/>
                        </a:rPr>
                        <a:t>19 190</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dirty="0">
                          <a:solidFill>
                            <a:srgbClr val="000000"/>
                          </a:solidFill>
                          <a:latin typeface="Lucida Sans Unicode"/>
                        </a:rPr>
                        <a:t>30 110</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365507">
                <a:tc>
                  <a:txBody>
                    <a:bodyPr/>
                    <a:lstStyle/>
                    <a:p>
                      <a:pPr algn="l" rtl="0" fontAlgn="b"/>
                      <a:r>
                        <a:rPr lang="et-EE" sz="1200" b="0" i="0" u="none" strike="noStrike">
                          <a:solidFill>
                            <a:srgbClr val="000000"/>
                          </a:solidFill>
                          <a:latin typeface="Lucida Sans Unicode"/>
                        </a:rPr>
                        <a:t>Lootusetuks tunnistatud võlanõuded</a:t>
                      </a:r>
                      <a:r>
                        <a:rPr lang="et-EE" sz="1400" b="0" i="0" u="none" strike="noStrike">
                          <a:solidFill>
                            <a:srgbClr val="000000"/>
                          </a:solidFill>
                          <a:latin typeface="Times New Roman"/>
                        </a:rPr>
                        <a:t> </a:t>
                      </a:r>
                      <a:endParaRPr lang="et-EE" sz="1200" b="0" i="0" u="none" strike="noStrike">
                        <a:solidFill>
                          <a:srgbClr val="000000"/>
                        </a:solidFill>
                        <a:latin typeface="Lucida Sans Unicode"/>
                      </a:endParaRP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4 211</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13 538</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30 976</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a:solidFill>
                            <a:srgbClr val="000000"/>
                          </a:solidFill>
                          <a:latin typeface="Lucida Sans Unicode"/>
                        </a:rPr>
                        <a:t>35 908</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dirty="0">
                          <a:solidFill>
                            <a:srgbClr val="000000"/>
                          </a:solidFill>
                          <a:latin typeface="Lucida Sans Unicode"/>
                        </a:rPr>
                        <a:t>8 158</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r" rtl="0" fontAlgn="b"/>
                      <a:r>
                        <a:rPr lang="et-EE" sz="1200" b="0" i="0" u="none" strike="noStrike" dirty="0">
                          <a:solidFill>
                            <a:srgbClr val="000000"/>
                          </a:solidFill>
                          <a:latin typeface="Lucida Sans Unicode"/>
                        </a:rPr>
                        <a:t>0</a:t>
                      </a:r>
                    </a:p>
                  </a:txBody>
                  <a:tcPr marL="7121" marR="7121" marT="7121" marB="0" anchor="b">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5818651"/>
          </a:xfrm>
        </p:spPr>
        <p:txBody>
          <a:bodyPr>
            <a:normAutofit fontScale="77500" lnSpcReduction="20000"/>
          </a:bodyPr>
          <a:lstStyle/>
          <a:p>
            <a:r>
              <a:rPr lang="et-EE" dirty="0" smtClean="0"/>
              <a:t>Täna kehtivad suurimad üürmäärad on Raekoja platsi, Küüni ja Rüütli tn piirkonnas ulatudes vahemikku  6,40 – 22 eurot/m2  </a:t>
            </a:r>
          </a:p>
          <a:p>
            <a:pPr lvl="1"/>
            <a:r>
              <a:rPr lang="et-EE" dirty="0" smtClean="0"/>
              <a:t>sh kohvikud ja söögikohad  13 -22 eurot/m2 </a:t>
            </a:r>
          </a:p>
          <a:p>
            <a:pPr lvl="1"/>
            <a:r>
              <a:rPr lang="et-EE" dirty="0" smtClean="0"/>
              <a:t>bürood ja kauplused  </a:t>
            </a:r>
            <a:r>
              <a:rPr lang="et-EE" smtClean="0"/>
              <a:t>6,40 -20 </a:t>
            </a:r>
            <a:r>
              <a:rPr lang="et-EE" dirty="0" smtClean="0"/>
              <a:t>eurot /m2. </a:t>
            </a:r>
          </a:p>
          <a:p>
            <a:r>
              <a:rPr lang="et-EE" dirty="0" smtClean="0"/>
              <a:t>Madalamad üürimäärad on Puiestee ja Jaamamõisa tn piirkonnas 0,12 – 2,55 eurot/m2 . </a:t>
            </a:r>
          </a:p>
          <a:p>
            <a:pPr>
              <a:buNone/>
            </a:pPr>
            <a:r>
              <a:rPr lang="et-EE" dirty="0" smtClean="0"/>
              <a:t> </a:t>
            </a:r>
          </a:p>
          <a:p>
            <a:r>
              <a:rPr lang="et-EE" dirty="0" smtClean="0"/>
              <a:t>Madalamad üürimäärad on tingitud </a:t>
            </a:r>
          </a:p>
          <a:p>
            <a:pPr lvl="1"/>
            <a:r>
              <a:rPr lang="et-EE" dirty="0" smtClean="0"/>
              <a:t>hoonete asukohast, </a:t>
            </a:r>
          </a:p>
          <a:p>
            <a:pPr lvl="1"/>
            <a:r>
              <a:rPr lang="et-EE" dirty="0" smtClean="0"/>
              <a:t>nende tehnilisest seisukorrast ja </a:t>
            </a:r>
          </a:p>
          <a:p>
            <a:pPr lvl="1"/>
            <a:r>
              <a:rPr lang="et-EE" dirty="0" smtClean="0"/>
              <a:t>määramata tähtajaga kasutusest. </a:t>
            </a:r>
          </a:p>
          <a:p>
            <a:r>
              <a:rPr lang="et-EE" dirty="0" smtClean="0"/>
              <a:t>Jaamamõisa, Puiestee ja Roosi tn piirkonna üürilepingud on sõlmitud tähtaega määramata, kuna nendes piirkondades on kehtestatud või kehtestamisel detailplaneeringud, mille tulemusena suur osa nendest hoonetest võib kuuluda tulevikus  lammutamisele. </a:t>
            </a:r>
          </a:p>
          <a:p>
            <a:r>
              <a:rPr lang="et-EE" dirty="0" smtClean="0"/>
              <a:t>Mitteeluruumide üürimisel  SA-dele  ja MTÜ-dele rakendatakse turuhinnast madalamat üürimäära 1,08 – 1,28 eurot/m2. </a:t>
            </a:r>
          </a:p>
          <a:p>
            <a:endParaRPr lang="et-EE"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arkvarakomplekti Office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284</TotalTime>
  <Words>706</Words>
  <Application>Microsoft Office PowerPoint</Application>
  <PresentationFormat>Ekraaniseanss (4:3)</PresentationFormat>
  <Paragraphs>211</Paragraphs>
  <Slides>13</Slides>
  <Notes>0</Notes>
  <HiddenSlides>0</HiddenSlides>
  <MMClips>0</MMClips>
  <ScaleCrop>false</ScaleCrop>
  <HeadingPairs>
    <vt:vector size="4" baseType="variant">
      <vt:variant>
        <vt:lpstr>Kujundus</vt:lpstr>
      </vt:variant>
      <vt:variant>
        <vt:i4>1</vt:i4>
      </vt:variant>
      <vt:variant>
        <vt:lpstr>Slaidipealkirjad</vt:lpstr>
      </vt:variant>
      <vt:variant>
        <vt:i4>13</vt:i4>
      </vt:variant>
    </vt:vector>
  </HeadingPairs>
  <TitlesOfParts>
    <vt:vector size="14" baseType="lpstr">
      <vt:lpstr>Concourse</vt:lpstr>
      <vt:lpstr>PowerPointi esitlus</vt:lpstr>
      <vt:lpstr>LVO üüripindade kasutus seisuga 30.09.2012</vt:lpstr>
      <vt:lpstr>PowerPointi esitlus</vt:lpstr>
      <vt:lpstr>PowerPointi esitlus</vt:lpstr>
      <vt:lpstr>PowerPointi esitlus</vt:lpstr>
      <vt:lpstr>Äriruumide üürilepingute ja tasuta kasutamise lepingute arvu muutus</vt:lpstr>
      <vt:lpstr>Äriruumide üürilepingute ja tasuta kasutamise pindade muutumine</vt:lpstr>
      <vt:lpstr>Üürisumma, üürilaekumine ja üürivõlg</vt:lpstr>
      <vt:lpstr>PowerPointi esitlus</vt:lpstr>
      <vt:lpstr>Üürisumma, üürilaekumine ja üürivõlg</vt:lpstr>
      <vt:lpstr>PowerPointi esitlus</vt:lpstr>
      <vt:lpstr>PowerPointi esitlus</vt:lpstr>
      <vt:lpstr>Äriruumide üürimisega seotud näitajad (ühik: tuhat eurot)</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Ülevaade Tartu Linnavalitsusele kuuluvatest hoonetest ja ruumidest</dc:title>
  <dc:creator>Kaspar</dc:creator>
  <cp:lastModifiedBy>Auner</cp:lastModifiedBy>
  <cp:revision>43</cp:revision>
  <dcterms:created xsi:type="dcterms:W3CDTF">2012-02-28T14:31:55Z</dcterms:created>
  <dcterms:modified xsi:type="dcterms:W3CDTF">2012-10-25T11:33:47Z</dcterms:modified>
</cp:coreProperties>
</file>